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2"/>
  </p:handoutMasterIdLst>
  <p:sldIdLst>
    <p:sldId id="591" r:id="rId3"/>
    <p:sldId id="690" r:id="rId5"/>
    <p:sldId id="593" r:id="rId6"/>
    <p:sldId id="594" r:id="rId7"/>
    <p:sldId id="666" r:id="rId8"/>
    <p:sldId id="303" r:id="rId9"/>
    <p:sldId id="558" r:id="rId10"/>
    <p:sldId id="624" r:id="rId11"/>
    <p:sldId id="625" r:id="rId12"/>
    <p:sldId id="627" r:id="rId13"/>
    <p:sldId id="629" r:id="rId14"/>
    <p:sldId id="595" r:id="rId15"/>
    <p:sldId id="597" r:id="rId16"/>
    <p:sldId id="631" r:id="rId17"/>
    <p:sldId id="632" r:id="rId18"/>
    <p:sldId id="633" r:id="rId19"/>
    <p:sldId id="602" r:id="rId20"/>
    <p:sldId id="634" r:id="rId21"/>
    <p:sldId id="636" r:id="rId22"/>
    <p:sldId id="635" r:id="rId23"/>
    <p:sldId id="604" r:id="rId24"/>
    <p:sldId id="637" r:id="rId25"/>
    <p:sldId id="605" r:id="rId26"/>
    <p:sldId id="638" r:id="rId27"/>
    <p:sldId id="611" r:id="rId28"/>
    <p:sldId id="640" r:id="rId29"/>
    <p:sldId id="641" r:id="rId30"/>
    <p:sldId id="717" r:id="rId31"/>
  </p:sldIdLst>
  <p:sldSz cx="9144000" cy="5143500" type="screen16x9"/>
  <p:notesSz cx="6858000" cy="9144000"/>
  <p:custDataLst>
    <p:tags r:id="rId37"/>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83" userDrawn="1">
          <p15:clr>
            <a:srgbClr val="A4A3A4"/>
          </p15:clr>
        </p15:guide>
        <p15:guide id="2" pos="272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75" d="100"/>
          <a:sy n="75" d="100"/>
        </p:scale>
        <p:origin x="-162" y="-1476"/>
      </p:cViewPr>
      <p:guideLst>
        <p:guide orient="horz" pos="1783"/>
        <p:guide pos="2728"/>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gs" Target="tags/tag61.xml"/><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extLst>
              <a:ext uri="{BEBA8EAE-BF5A-486C-A8C5-ECC9F3942E4B}">
                <a14:imgProps xmlns:a14="http://schemas.microsoft.com/office/drawing/2010/main">
                  <a14:imgLayer r:embed="rId3">
                    <a14:imgEffect>
                      <a14:saturation sat="400000"/>
                    </a14:imgEffect>
                  </a14:imgLayer>
                </a14:imgProps>
              </a:ext>
            </a:extLst>
          </a:blip>
          <a:stretch>
            <a:fillRect/>
          </a:stretch>
        </p:blipFill>
        <p:spPr>
          <a:xfrm>
            <a:off x="0" y="0"/>
            <a:ext cx="9144000" cy="5143500"/>
          </a:xfrm>
          <a:prstGeom prst="rect">
            <a:avLst/>
          </a:prstGeom>
        </p:spPr>
      </p:pic>
      <p:sp>
        <p:nvSpPr>
          <p:cNvPr id="4" name="矩形 3"/>
          <p:cNvSpPr/>
          <p:nvPr userDrawn="1"/>
        </p:nvSpPr>
        <p:spPr>
          <a:xfrm>
            <a:off x="0" y="482600"/>
            <a:ext cx="9144000" cy="452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254000" y="113268"/>
            <a:ext cx="309880" cy="368300"/>
          </a:xfrm>
          <a:prstGeom prst="rect">
            <a:avLst/>
          </a:prstGeom>
          <a:noFill/>
        </p:spPr>
        <p:txBody>
          <a:bodyPr wrap="none" rtlCol="0">
            <a:spAutoFit/>
          </a:bodyPr>
          <a:lstStyle/>
          <a:p>
            <a:endParaRPr lang="zh-CN" altLang="en-US" sz="1800" dirty="0">
              <a:solidFill>
                <a:srgbClr val="7030A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节标题">
    <p:bg>
      <p:bgPr>
        <a:solidFill>
          <a:srgbClr val="F0F0F0"/>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6293228" y="2925925"/>
            <a:ext cx="775136" cy="246221"/>
          </a:xfrm>
          <a:prstGeom prst="rect">
            <a:avLst/>
          </a:prstGeom>
        </p:spPr>
        <p:txBody>
          <a:bodyPr wrap="square">
            <a:spAutoFit/>
          </a:bodyPr>
          <a:lstStyle/>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4" Type="http://schemas.openxmlformats.org/officeDocument/2006/relationships/theme" Target="../theme/theme1.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7.xml"/><Relationship Id="rId7" Type="http://schemas.openxmlformats.org/officeDocument/2006/relationships/tags" Target="../tags/tag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5.xml"/><Relationship Id="rId3" Type="http://schemas.openxmlformats.org/officeDocument/2006/relationships/image" Target="../media/image8.png"/><Relationship Id="rId2" Type="http://schemas.openxmlformats.org/officeDocument/2006/relationships/tags" Target="../tags/tag20.xml"/><Relationship Id="rId1" Type="http://schemas.openxmlformats.org/officeDocument/2006/relationships/tags" Target="../tags/tag19.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5.xml"/><Relationship Id="rId3" Type="http://schemas.openxmlformats.org/officeDocument/2006/relationships/image" Target="../media/image8.png"/><Relationship Id="rId2" Type="http://schemas.openxmlformats.org/officeDocument/2006/relationships/tags" Target="../tags/tag22.xml"/><Relationship Id="rId1" Type="http://schemas.openxmlformats.org/officeDocument/2006/relationships/tags" Target="../tags/tag21.xml"/></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7.xml"/><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image" Target="../media/image4.png"/><Relationship Id="rId2" Type="http://schemas.microsoft.com/office/2007/relationships/hdphoto" Target="../media/image2.wdp"/><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5.xml"/><Relationship Id="rId2" Type="http://schemas.openxmlformats.org/officeDocument/2006/relationships/image" Target="../media/image9.jpeg"/><Relationship Id="rId1" Type="http://schemas.openxmlformats.org/officeDocument/2006/relationships/tags" Target="../tags/tag25.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5.xml"/><Relationship Id="rId2" Type="http://schemas.openxmlformats.org/officeDocument/2006/relationships/image" Target="../media/image10.jpeg"/><Relationship Id="rId1" Type="http://schemas.openxmlformats.org/officeDocument/2006/relationships/tags" Target="../tags/tag26.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5.xml"/><Relationship Id="rId2" Type="http://schemas.openxmlformats.org/officeDocument/2006/relationships/image" Target="../media/image11.jpeg"/><Relationship Id="rId1" Type="http://schemas.openxmlformats.org/officeDocument/2006/relationships/tags" Target="../tags/tag27.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5.xml"/><Relationship Id="rId2" Type="http://schemas.openxmlformats.org/officeDocument/2006/relationships/image" Target="../media/image12.jpeg"/><Relationship Id="rId1" Type="http://schemas.openxmlformats.org/officeDocument/2006/relationships/tags" Target="../tags/tag28.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7.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image" Target="../media/image4.png"/><Relationship Id="rId2" Type="http://schemas.microsoft.com/office/2007/relationships/hdphoto" Target="../media/image2.wdp"/><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5.xml"/><Relationship Id="rId4" Type="http://schemas.openxmlformats.org/officeDocument/2006/relationships/image" Target="../media/image13.jpeg"/><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5.xml"/><Relationship Id="rId4" Type="http://schemas.openxmlformats.org/officeDocument/2006/relationships/image" Target="../media/image14.jpeg"/><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15.xml"/><Relationship Id="rId4" Type="http://schemas.openxmlformats.org/officeDocument/2006/relationships/image" Target="../media/image15.png"/><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15.xml"/><Relationship Id="rId4" Type="http://schemas.openxmlformats.org/officeDocument/2006/relationships/image" Target="../media/image16.png"/><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15.xml"/><Relationship Id="rId4" Type="http://schemas.openxmlformats.org/officeDocument/2006/relationships/image" Target="../media/image17.jpeg"/><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15.xml"/><Relationship Id="rId4" Type="http://schemas.openxmlformats.org/officeDocument/2006/relationships/image" Target="../media/image18.jpeg"/><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15.xml"/><Relationship Id="rId4" Type="http://schemas.openxmlformats.org/officeDocument/2006/relationships/image" Target="../media/image19.jpeg"/><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5.xml"/><Relationship Id="rId4" Type="http://schemas.openxmlformats.org/officeDocument/2006/relationships/image" Target="../media/image20.png"/><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15.xml"/><Relationship Id="rId4" Type="http://schemas.openxmlformats.org/officeDocument/2006/relationships/image" Target="../media/image21.jpeg"/><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15.xml"/><Relationship Id="rId4" Type="http://schemas.openxmlformats.org/officeDocument/2006/relationships/image" Target="../media/image22.png"/><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28.xml"/><Relationship Id="rId7"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slide" Target="slide1.xml"/><Relationship Id="rId3" Type="http://schemas.openxmlformats.org/officeDocument/2006/relationships/image" Target="../media/image4.png"/><Relationship Id="rId2" Type="http://schemas.microsoft.com/office/2007/relationships/hdphoto" Target="../media/image2.wdp"/><Relationship Id="rId12" Type="http://schemas.openxmlformats.org/officeDocument/2006/relationships/notesSlide" Target="../notesSlides/notesSlide3.xml"/><Relationship Id="rId11" Type="http://schemas.openxmlformats.org/officeDocument/2006/relationships/slideLayout" Target="../slideLayouts/slideLayout7.xml"/><Relationship Id="rId10" Type="http://schemas.openxmlformats.org/officeDocument/2006/relationships/tags" Target="../tags/tag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7.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image" Target="../media/image4.png"/><Relationship Id="rId2" Type="http://schemas.microsoft.com/office/2007/relationships/hdphoto" Target="../media/image2.wdp"/><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5.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5.xml"/><Relationship Id="rId3" Type="http://schemas.openxmlformats.org/officeDocument/2006/relationships/image" Target="../media/image8.png"/><Relationship Id="rId2" Type="http://schemas.openxmlformats.org/officeDocument/2006/relationships/tags" Target="../tags/tag14.xml"/><Relationship Id="rId1" Type="http://schemas.openxmlformats.org/officeDocument/2006/relationships/tags" Target="../tags/tag13.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5.xml"/><Relationship Id="rId3" Type="http://schemas.openxmlformats.org/officeDocument/2006/relationships/image" Target="../media/image8.png"/><Relationship Id="rId2" Type="http://schemas.openxmlformats.org/officeDocument/2006/relationships/tags" Target="../tags/tag16.xml"/><Relationship Id="rId1" Type="http://schemas.openxmlformats.org/officeDocument/2006/relationships/tags" Target="../tags/tag15.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5.xml"/><Relationship Id="rId3" Type="http://schemas.openxmlformats.org/officeDocument/2006/relationships/image" Target="../media/image8.png"/><Relationship Id="rId2" Type="http://schemas.openxmlformats.org/officeDocument/2006/relationships/tags" Target="../tags/tag18.xml"/><Relationship Id="rId1"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stretch>
            <a:fillRect/>
          </a:stretch>
        </p:blipFill>
        <p:spPr>
          <a:xfrm>
            <a:off x="0" y="1251086"/>
            <a:ext cx="2740288" cy="3936090"/>
          </a:xfrm>
          <a:prstGeom prst="rect">
            <a:avLst/>
          </a:prstGeom>
        </p:spPr>
      </p:pic>
      <p:pic>
        <p:nvPicPr>
          <p:cNvPr id="11" name="图片 10"/>
          <p:cNvPicPr>
            <a:picLocks noChangeAspect="1"/>
          </p:cNvPicPr>
          <p:nvPr/>
        </p:nvPicPr>
        <p:blipFill rotWithShape="1">
          <a:blip r:embed="rId4" cstate="screen"/>
          <a:srcRect/>
          <a:stretch>
            <a:fillRect/>
          </a:stretch>
        </p:blipFill>
        <p:spPr>
          <a:xfrm>
            <a:off x="6241085" y="3021750"/>
            <a:ext cx="2886235" cy="2121750"/>
          </a:xfrm>
          <a:prstGeom prst="rect">
            <a:avLst/>
          </a:prstGeom>
        </p:spPr>
      </p:pic>
      <p:pic>
        <p:nvPicPr>
          <p:cNvPr id="12" name="图片 11"/>
          <p:cNvPicPr>
            <a:picLocks noChangeAspect="1"/>
          </p:cNvPicPr>
          <p:nvPr/>
        </p:nvPicPr>
        <p:blipFill>
          <a:blip r:embed="rId5" cstate="screen"/>
          <a:stretch>
            <a:fillRect/>
          </a:stretch>
        </p:blipFill>
        <p:spPr>
          <a:xfrm>
            <a:off x="99398" y="4080303"/>
            <a:ext cx="1480593" cy="1063197"/>
          </a:xfrm>
          <a:prstGeom prst="rect">
            <a:avLst/>
          </a:prstGeom>
        </p:spPr>
      </p:pic>
      <p:pic>
        <p:nvPicPr>
          <p:cNvPr id="10" name="图片 9"/>
          <p:cNvPicPr>
            <a:picLocks noChangeAspect="1"/>
          </p:cNvPicPr>
          <p:nvPr/>
        </p:nvPicPr>
        <p:blipFill>
          <a:blip r:embed="rId6" cstate="screen"/>
          <a:stretch>
            <a:fillRect/>
          </a:stretch>
        </p:blipFill>
        <p:spPr>
          <a:xfrm>
            <a:off x="7249128" y="467767"/>
            <a:ext cx="1331018" cy="3851008"/>
          </a:xfrm>
          <a:prstGeom prst="rect">
            <a:avLst/>
          </a:prstGeom>
        </p:spPr>
      </p:pic>
      <p:sp>
        <p:nvSpPr>
          <p:cNvPr id="2" name="文本框 1"/>
          <p:cNvSpPr txBox="1"/>
          <p:nvPr>
            <p:custDataLst>
              <p:tags r:id="rId7"/>
            </p:custDataLst>
          </p:nvPr>
        </p:nvSpPr>
        <p:spPr>
          <a:xfrm>
            <a:off x="2593975" y="1597025"/>
            <a:ext cx="3956050" cy="1284605"/>
          </a:xfrm>
          <a:prstGeom prst="rect">
            <a:avLst/>
          </a:prstGeom>
          <a:noFill/>
        </p:spPr>
        <p:txBody>
          <a:bodyPr wrap="none" rtlCol="0">
            <a:noAutofit/>
          </a:bodyPr>
          <a:p>
            <a:pPr algn="ctr"/>
            <a:r>
              <a:rPr lang="zh-CN" altLang="zh-CN" sz="4800" b="1" dirty="0">
                <a:solidFill>
                  <a:srgbClr val="7030A0"/>
                </a:solidFill>
                <a:cs typeface="+mn-ea"/>
                <a:sym typeface="+mn-lt"/>
              </a:rPr>
              <a:t>舞</a:t>
            </a:r>
            <a:r>
              <a:rPr lang="en-US" altLang="zh-CN" sz="4800" b="1" dirty="0">
                <a:solidFill>
                  <a:srgbClr val="7030A0"/>
                </a:solidFill>
                <a:cs typeface="+mn-ea"/>
                <a:sym typeface="+mn-lt"/>
              </a:rPr>
              <a:t>  </a:t>
            </a:r>
            <a:r>
              <a:rPr lang="zh-CN" altLang="zh-CN" sz="4800" b="1" dirty="0">
                <a:solidFill>
                  <a:srgbClr val="7030A0"/>
                </a:solidFill>
                <a:cs typeface="+mn-ea"/>
                <a:sym typeface="+mn-lt"/>
              </a:rPr>
              <a:t>蹈</a:t>
            </a:r>
            <a:r>
              <a:rPr lang="en-US" altLang="zh-CN" sz="4800" b="1" dirty="0">
                <a:solidFill>
                  <a:srgbClr val="7030A0"/>
                </a:solidFill>
                <a:cs typeface="+mn-ea"/>
                <a:sym typeface="+mn-lt"/>
              </a:rPr>
              <a:t>  </a:t>
            </a:r>
            <a:r>
              <a:rPr lang="zh-CN" altLang="zh-CN" sz="4800" b="1" dirty="0">
                <a:solidFill>
                  <a:srgbClr val="7030A0"/>
                </a:solidFill>
                <a:cs typeface="+mn-ea"/>
                <a:sym typeface="+mn-lt"/>
              </a:rPr>
              <a:t>鉴</a:t>
            </a:r>
            <a:r>
              <a:rPr lang="en-US" altLang="zh-CN" sz="4800" b="1" dirty="0">
                <a:solidFill>
                  <a:srgbClr val="7030A0"/>
                </a:solidFill>
                <a:cs typeface="+mn-ea"/>
                <a:sym typeface="+mn-lt"/>
              </a:rPr>
              <a:t>  </a:t>
            </a:r>
            <a:r>
              <a:rPr lang="zh-CN" altLang="zh-CN" sz="4800" b="1" dirty="0">
                <a:solidFill>
                  <a:srgbClr val="7030A0"/>
                </a:solidFill>
                <a:cs typeface="+mn-ea"/>
                <a:sym typeface="+mn-lt"/>
              </a:rPr>
              <a:t>赏</a:t>
            </a:r>
            <a:endParaRPr lang="zh-CN" altLang="zh-CN" sz="4800" b="1" dirty="0">
              <a:solidFill>
                <a:srgbClr val="7030A0"/>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500"/>
                                        <p:tgtEl>
                                          <p:spTgt spid="3"/>
                                        </p:tgtEl>
                                      </p:cBhvr>
                                    </p:animEffect>
                                    <p:anim calcmode="lin" valueType="num">
                                      <p:cBhvr>
                                        <p:cTn id="19" dur="1500" fill="hold"/>
                                        <p:tgtEl>
                                          <p:spTgt spid="3"/>
                                        </p:tgtEl>
                                        <p:attrNameLst>
                                          <p:attrName>ppt_w</p:attrName>
                                        </p:attrNameLst>
                                      </p:cBhvr>
                                      <p:tavLst>
                                        <p:tav tm="0" fmla="#ppt_w*sin(2.5*pi*$)">
                                          <p:val>
                                            <p:fltVal val="0"/>
                                          </p:val>
                                        </p:tav>
                                        <p:tav tm="100000">
                                          <p:val>
                                            <p:fltVal val="1"/>
                                          </p:val>
                                        </p:tav>
                                      </p:tavLst>
                                    </p:anim>
                                    <p:anim calcmode="lin" valueType="num">
                                      <p:cBhvr>
                                        <p:cTn id="20" dur="15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00125" y="1753235"/>
            <a:ext cx="7291705" cy="2131695"/>
          </a:xfrm>
          <a:prstGeom prst="rect">
            <a:avLst/>
          </a:prstGeom>
          <a:noFill/>
          <a:ln w="9525">
            <a:noFill/>
          </a:ln>
        </p:spPr>
        <p:txBody>
          <a:bodyPr>
            <a:noAutofit/>
          </a:bodyPr>
          <a:p>
            <a:pPr indent="284480">
              <a:lnSpc>
                <a:spcPct val="130000"/>
              </a:lnSpc>
            </a:pPr>
            <a:endParaRPr lang="zh-CN" altLang="en-US" sz="1800" b="0">
              <a:ea typeface="宋体" panose="02010600030101010101" pitchFamily="2" charset="-122"/>
            </a:endParaRPr>
          </a:p>
        </p:txBody>
      </p:sp>
      <p:sp>
        <p:nvSpPr>
          <p:cNvPr id="4" name="文本框 3"/>
          <p:cNvSpPr txBox="1"/>
          <p:nvPr/>
        </p:nvSpPr>
        <p:spPr>
          <a:xfrm>
            <a:off x="474345" y="1370965"/>
            <a:ext cx="7667625" cy="225742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lnSpc>
                <a:spcPct val="160000"/>
              </a:lnSpc>
            </a:pPr>
            <a:r>
              <a:rPr lang="en-US" sz="2000" b="1">
                <a:latin typeface="宋体" panose="02010600030101010101" pitchFamily="2" charset="-122"/>
                <a:ea typeface="宋体" panose="02010600030101010101" pitchFamily="2" charset="-122"/>
                <a:cs typeface="宋体" panose="02010600030101010101" pitchFamily="2" charset="-122"/>
              </a:rPr>
              <a:t> </a:t>
            </a:r>
            <a:r>
              <a:rPr lang="zh-CN" altLang="en-US" sz="2000" b="1">
                <a:latin typeface="宋体" panose="02010600030101010101" pitchFamily="2" charset="-122"/>
                <a:ea typeface="宋体" panose="02010600030101010101" pitchFamily="2" charset="-122"/>
                <a:cs typeface="宋体" panose="02010600030101010101" pitchFamily="2" charset="-122"/>
              </a:rPr>
              <a:t>（</a:t>
            </a:r>
            <a:r>
              <a:rPr lang="zh-CN" altLang="en-US" sz="2000" b="1">
                <a:latin typeface="宋体" panose="02010600030101010101" pitchFamily="2" charset="-122"/>
                <a:ea typeface="宋体" panose="02010600030101010101" pitchFamily="2" charset="-122"/>
                <a:cs typeface="宋体" panose="02010600030101010101" pitchFamily="2" charset="-122"/>
              </a:rPr>
              <a:t>四）现代芭蕾（1909—1977）</a:t>
            </a:r>
            <a:r>
              <a:rPr lang="en-US" altLang="zh-CN" sz="2000" b="1">
                <a:latin typeface="宋体" panose="02010600030101010101" pitchFamily="2" charset="-122"/>
                <a:ea typeface="宋体" panose="02010600030101010101" pitchFamily="2" charset="-122"/>
                <a:cs typeface="宋体" panose="02010600030101010101" pitchFamily="2" charset="-122"/>
              </a:rPr>
              <a:t> </a:t>
            </a:r>
            <a:endParaRPr lang="en-US" altLang="zh-CN" sz="2000" b="1">
              <a:latin typeface="宋体" panose="02010600030101010101" pitchFamily="2" charset="-122"/>
              <a:ea typeface="宋体" panose="02010600030101010101" pitchFamily="2" charset="-122"/>
              <a:cs typeface="宋体" panose="02010600030101010101" pitchFamily="2" charset="-122"/>
            </a:endParaRPr>
          </a:p>
          <a:p>
            <a:pPr indent="284480">
              <a:lnSpc>
                <a:spcPct val="160000"/>
              </a:lnSpc>
            </a:pPr>
            <a:endParaRPr lang="zh-CN" altLang="en-US" sz="1000" b="1">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en-US" altLang="zh-CN" sz="1800" b="1">
                <a:latin typeface="宋体" panose="02010600030101010101" pitchFamily="2" charset="-122"/>
                <a:ea typeface="宋体" panose="02010600030101010101" pitchFamily="2" charset="-122"/>
                <a:cs typeface="宋体" panose="02010600030101010101" pitchFamily="2" charset="-122"/>
              </a:rPr>
              <a:t> </a:t>
            </a: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sz="1800">
                <a:latin typeface="宋体" panose="02010600030101010101" pitchFamily="2" charset="-122"/>
                <a:ea typeface="宋体" panose="02010600030101010101" pitchFamily="2" charset="-122"/>
                <a:cs typeface="宋体" panose="02010600030101010101" pitchFamily="2" charset="-122"/>
              </a:rPr>
              <a:t>现代芭蕾也被称作</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“摩登</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芭蕾</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a:t>
            </a:r>
            <a:r>
              <a:rPr lang="zh-CN" sz="1800">
                <a:latin typeface="宋体" panose="02010600030101010101" pitchFamily="2" charset="-122"/>
                <a:ea typeface="宋体" panose="02010600030101010101" pitchFamily="2" charset="-122"/>
                <a:cs typeface="宋体" panose="02010600030101010101" pitchFamily="2" charset="-122"/>
              </a:rPr>
              <a:t>，不要求有完整的故事，而注重抒发情感来感染观众。谢尔盖·佳吉列夫用大批富有创意的新作开创了“现代芭蕾”这一崭新时期。</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福金</a:t>
            </a:r>
            <a:r>
              <a:rPr lang="zh-CN" sz="1800">
                <a:latin typeface="宋体" panose="02010600030101010101" pitchFamily="2" charset="-122"/>
                <a:ea typeface="宋体" panose="02010600030101010101" pitchFamily="2" charset="-122"/>
                <a:cs typeface="宋体" panose="02010600030101010101" pitchFamily="2" charset="-122"/>
                <a:sym typeface="+mn-ea"/>
              </a:rPr>
              <a:t>针对现代芭蕾的编创</a:t>
            </a:r>
            <a:r>
              <a:rPr lang="zh-CN" sz="1800">
                <a:latin typeface="宋体" panose="02010600030101010101" pitchFamily="2" charset="-122"/>
                <a:ea typeface="宋体" panose="02010600030101010101" pitchFamily="2" charset="-122"/>
                <a:cs typeface="宋体" panose="02010600030101010101" pitchFamily="2" charset="-122"/>
              </a:rPr>
              <a:t>提出了</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“五项编导原则”</a:t>
            </a:r>
            <a:r>
              <a:rPr lang="zh-CN" sz="1800">
                <a:latin typeface="宋体" panose="02010600030101010101" pitchFamily="2" charset="-122"/>
                <a:ea typeface="宋体" panose="02010600030101010101" pitchFamily="2" charset="-122"/>
                <a:cs typeface="宋体" panose="02010600030101010101" pitchFamily="2" charset="-122"/>
              </a:rPr>
              <a:t>，这些原则为现代芭蕾的发展提供了纲领性指南。</a:t>
            </a:r>
            <a:endParaRPr lang="zh-CN" sz="1800">
              <a:latin typeface="宋体" panose="02010600030101010101" pitchFamily="2" charset="-122"/>
              <a:ea typeface="宋体" panose="02010600030101010101" pitchFamily="2" charset="-122"/>
              <a:cs typeface="宋体" panose="02010600030101010101" pitchFamily="2" charset="-122"/>
            </a:endParaRPr>
          </a:p>
        </p:txBody>
      </p:sp>
      <p:sp>
        <p:nvSpPr>
          <p:cNvPr id="100" name="文本框 99"/>
          <p:cNvSpPr txBox="1"/>
          <p:nvPr>
            <p:custDataLst>
              <p:tags r:id="rId1"/>
            </p:custDataLst>
          </p:nvPr>
        </p:nvSpPr>
        <p:spPr>
          <a:xfrm>
            <a:off x="258445" y="558800"/>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zh-CN" altLang="en-US" sz="2400" b="1">
                <a:latin typeface="黑体" panose="02010609060101010101" charset="-122"/>
                <a:ea typeface="黑体" panose="02010609060101010101" charset="-122"/>
                <a:cs typeface="黑体" panose="02010609060101010101" charset="-122"/>
                <a:sym typeface="+mn-ea"/>
              </a:rPr>
              <a:t>二、</a:t>
            </a:r>
            <a:r>
              <a:rPr lang="zh-CN" altLang="en-US" sz="2400" b="1">
                <a:latin typeface="黑体" panose="02010609060101010101" charset="-122"/>
                <a:ea typeface="黑体" panose="02010609060101010101" charset="-122"/>
                <a:cs typeface="黑体" panose="02010609060101010101" charset="-122"/>
              </a:rPr>
              <a:t>芭蕾舞的形成与发展</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pic>
        <p:nvPicPr>
          <p:cNvPr id="5" name="图片 4"/>
          <p:cNvPicPr>
            <a:picLocks noChangeAspect="1"/>
          </p:cNvPicPr>
          <p:nvPr>
            <p:custDataLst>
              <p:tags r:id="rId2"/>
            </p:custDataLst>
          </p:nvPr>
        </p:nvPicPr>
        <p:blipFill>
          <a:blip r:embed="rId3" cstate="screen"/>
          <a:stretch>
            <a:fillRect/>
          </a:stretch>
        </p:blipFill>
        <p:spPr>
          <a:xfrm>
            <a:off x="7765415" y="558800"/>
            <a:ext cx="1226185" cy="13576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fade">
                                      <p:cBhvr>
                                        <p:cTn id="18" dur="1000"/>
                                        <p:tgtEl>
                                          <p:spTgt spid="4">
                                            <p:txEl>
                                              <p:pRg st="2" end="2"/>
                                            </p:txEl>
                                          </p:spTgt>
                                        </p:tgtEl>
                                      </p:cBhvr>
                                    </p:animEffect>
                                    <p:anim calcmode="lin" valueType="num">
                                      <p:cBhvr>
                                        <p:cTn id="1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7" presetClass="entr" presetSubtype="1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00125" y="1753235"/>
            <a:ext cx="7291705" cy="2131695"/>
          </a:xfrm>
          <a:prstGeom prst="rect">
            <a:avLst/>
          </a:prstGeom>
          <a:noFill/>
          <a:ln w="9525">
            <a:noFill/>
          </a:ln>
        </p:spPr>
        <p:txBody>
          <a:bodyPr>
            <a:noAutofit/>
          </a:bodyPr>
          <a:p>
            <a:pPr indent="284480">
              <a:lnSpc>
                <a:spcPct val="130000"/>
              </a:lnSpc>
            </a:pPr>
            <a:endParaRPr lang="zh-CN" altLang="en-US" sz="1800" b="0">
              <a:ea typeface="宋体" panose="02010600030101010101" pitchFamily="2" charset="-122"/>
            </a:endParaRPr>
          </a:p>
        </p:txBody>
      </p:sp>
      <p:sp>
        <p:nvSpPr>
          <p:cNvPr id="4" name="文本框 3"/>
          <p:cNvSpPr txBox="1"/>
          <p:nvPr/>
        </p:nvSpPr>
        <p:spPr>
          <a:xfrm>
            <a:off x="624205" y="1482090"/>
            <a:ext cx="7667625" cy="225742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lnSpc>
                <a:spcPct val="160000"/>
              </a:lnSpc>
            </a:pPr>
            <a:r>
              <a:rPr lang="zh-CN" altLang="en-US" sz="2000" b="1">
                <a:latin typeface="宋体" panose="02010600030101010101" pitchFamily="2" charset="-122"/>
                <a:ea typeface="宋体" panose="02010600030101010101" pitchFamily="2" charset="-122"/>
                <a:cs typeface="宋体" panose="02010600030101010101" pitchFamily="2" charset="-122"/>
              </a:rPr>
              <a:t>（五）</a:t>
            </a:r>
            <a:r>
              <a:rPr sz="2000" b="1">
                <a:latin typeface="宋体" panose="02010600030101010101" pitchFamily="2" charset="-122"/>
                <a:ea typeface="宋体" panose="02010600030101010101" pitchFamily="2" charset="-122"/>
                <a:cs typeface="宋体" panose="02010600030101010101" pitchFamily="2" charset="-122"/>
              </a:rPr>
              <a:t>当代芭蕾（1977— ）</a:t>
            </a:r>
            <a:endParaRPr sz="2000" b="1">
              <a:latin typeface="宋体" panose="02010600030101010101" pitchFamily="2" charset="-122"/>
              <a:ea typeface="宋体" panose="02010600030101010101" pitchFamily="2" charset="-122"/>
              <a:cs typeface="宋体" panose="02010600030101010101" pitchFamily="2" charset="-122"/>
            </a:endParaRPr>
          </a:p>
          <a:p>
            <a:pPr indent="284480">
              <a:lnSpc>
                <a:spcPct val="160000"/>
              </a:lnSpc>
            </a:pPr>
            <a:endParaRPr lang="zh-CN" altLang="en-US" sz="1000" b="1">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en-US" altLang="zh-CN" sz="1800" b="1">
                <a:latin typeface="宋体" panose="02010600030101010101" pitchFamily="2" charset="-122"/>
                <a:ea typeface="宋体" panose="02010600030101010101" pitchFamily="2" charset="-122"/>
                <a:cs typeface="宋体" panose="02010600030101010101" pitchFamily="2" charset="-122"/>
              </a:rPr>
              <a:t> </a:t>
            </a: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sz="1800">
                <a:latin typeface="宋体" panose="02010600030101010101" pitchFamily="2" charset="-122"/>
                <a:ea typeface="宋体" panose="02010600030101010101" pitchFamily="2" charset="-122"/>
                <a:cs typeface="宋体" panose="02010600030101010101" pitchFamily="2" charset="-122"/>
              </a:rPr>
              <a:t>20世纪80年代以来，芭蕾不再对现代舞采取对抗的态度，而是在审美原则、创作过程、训练方法等层面吸收现代舞的经验，从而产生了具有现代意识和当代精神的新芭蕾风格。</a:t>
            </a:r>
            <a:endParaRPr lang="zh-CN" sz="1800">
              <a:latin typeface="宋体" panose="02010600030101010101" pitchFamily="2" charset="-122"/>
              <a:ea typeface="宋体" panose="02010600030101010101" pitchFamily="2" charset="-122"/>
              <a:cs typeface="宋体" panose="02010600030101010101" pitchFamily="2" charset="-122"/>
            </a:endParaRPr>
          </a:p>
        </p:txBody>
      </p:sp>
      <p:sp>
        <p:nvSpPr>
          <p:cNvPr id="100" name="文本框 99"/>
          <p:cNvSpPr txBox="1"/>
          <p:nvPr>
            <p:custDataLst>
              <p:tags r:id="rId1"/>
            </p:custDataLst>
          </p:nvPr>
        </p:nvSpPr>
        <p:spPr>
          <a:xfrm>
            <a:off x="258445" y="657225"/>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zh-CN" altLang="en-US" sz="2400" b="1">
                <a:latin typeface="黑体" panose="02010609060101010101" charset="-122"/>
                <a:ea typeface="黑体" panose="02010609060101010101" charset="-122"/>
                <a:cs typeface="黑体" panose="02010609060101010101" charset="-122"/>
              </a:rPr>
              <a:t>二、芭蕾舞的形成与发展</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lvl="5"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pic>
        <p:nvPicPr>
          <p:cNvPr id="5" name="图片 4"/>
          <p:cNvPicPr>
            <a:picLocks noChangeAspect="1"/>
          </p:cNvPicPr>
          <p:nvPr>
            <p:custDataLst>
              <p:tags r:id="rId2"/>
            </p:custDataLst>
          </p:nvPr>
        </p:nvPicPr>
        <p:blipFill>
          <a:blip r:embed="rId3" cstate="screen"/>
          <a:stretch>
            <a:fillRect/>
          </a:stretch>
        </p:blipFill>
        <p:spPr>
          <a:xfrm>
            <a:off x="7812405" y="547370"/>
            <a:ext cx="1226185" cy="13576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fade">
                                      <p:cBhvr>
                                        <p:cTn id="18" dur="1000"/>
                                        <p:tgtEl>
                                          <p:spTgt spid="4">
                                            <p:txEl>
                                              <p:pRg st="2" end="2"/>
                                            </p:txEl>
                                          </p:spTgt>
                                        </p:tgtEl>
                                      </p:cBhvr>
                                    </p:animEffect>
                                    <p:anim calcmode="lin" valueType="num">
                                      <p:cBhvr>
                                        <p:cTn id="1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7" presetClass="entr" presetSubtype="1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241085" y="3021750"/>
            <a:ext cx="2886235" cy="2121750"/>
          </a:xfrm>
          <a:prstGeom prst="rect">
            <a:avLst/>
          </a:prstGeom>
        </p:spPr>
      </p:pic>
      <p:sp>
        <p:nvSpPr>
          <p:cNvPr id="2" name="文本框 1"/>
          <p:cNvSpPr txBox="1"/>
          <p:nvPr/>
        </p:nvSpPr>
        <p:spPr>
          <a:xfrm>
            <a:off x="609402" y="296979"/>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sp>
        <p:nvSpPr>
          <p:cNvPr id="20" name="MH_Title"/>
          <p:cNvSpPr/>
          <p:nvPr>
            <p:custDataLst>
              <p:tags r:id="rId4"/>
            </p:custDataLst>
          </p:nvPr>
        </p:nvSpPr>
        <p:spPr>
          <a:xfrm>
            <a:off x="2089150" y="2214245"/>
            <a:ext cx="3885565" cy="607060"/>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100" b="1" dirty="0">
                <a:solidFill>
                  <a:srgbClr val="FFFFFF"/>
                </a:solidFill>
                <a:cs typeface="+mn-ea"/>
                <a:sym typeface="+mn-lt"/>
              </a:rPr>
              <a:t>西方芭蕾舞的审美原则</a:t>
            </a:r>
            <a:endParaRPr lang="zh-CN" altLang="en-US" sz="2100" b="1" dirty="0">
              <a:solidFill>
                <a:srgbClr val="FFFFFF"/>
              </a:solidFill>
              <a:cs typeface="+mn-ea"/>
              <a:sym typeface="+mn-lt"/>
            </a:endParaRPr>
          </a:p>
        </p:txBody>
      </p:sp>
      <p:sp>
        <p:nvSpPr>
          <p:cNvPr id="25" name="MH_Number"/>
          <p:cNvSpPr/>
          <p:nvPr>
            <p:custDataLst>
              <p:tags r:id="rId5"/>
            </p:custDataLst>
          </p:nvPr>
        </p:nvSpPr>
        <p:spPr>
          <a:xfrm>
            <a:off x="1482725" y="2002155"/>
            <a:ext cx="606425" cy="819150"/>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a:solidFill>
                  <a:srgbClr val="FFFFFF"/>
                </a:solidFill>
                <a:cs typeface="+mn-ea"/>
                <a:sym typeface="+mn-lt"/>
              </a:rPr>
              <a:t>2</a:t>
            </a:r>
            <a:endParaRPr lang="en-US" altLang="zh-CN" sz="3600" b="1">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bldLvl="0" animBg="1"/>
      <p:bldP spid="25"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398145" y="588010"/>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en-US" altLang="zh-CN" sz="2400" b="1">
                <a:latin typeface="黑体" panose="02010609060101010101" charset="-122"/>
                <a:ea typeface="黑体" panose="02010609060101010101" charset="-122"/>
                <a:cs typeface="黑体" panose="02010609060101010101" charset="-122"/>
              </a:rPr>
              <a:t>一、</a:t>
            </a:r>
            <a:r>
              <a:rPr lang="zh-CN" altLang="en-US" sz="2400" b="1">
                <a:latin typeface="黑体" panose="02010609060101010101" charset="-122"/>
                <a:ea typeface="黑体" panose="02010609060101010101" charset="-122"/>
                <a:cs typeface="黑体" panose="02010609060101010101" charset="-122"/>
              </a:rPr>
              <a:t>开</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
        <p:nvSpPr>
          <p:cNvPr id="2" name="文本框 1"/>
          <p:cNvSpPr txBox="1"/>
          <p:nvPr/>
        </p:nvSpPr>
        <p:spPr>
          <a:xfrm>
            <a:off x="866140" y="2272665"/>
            <a:ext cx="7291705" cy="932180"/>
          </a:xfrm>
          <a:prstGeom prst="rect">
            <a:avLst/>
          </a:prstGeom>
          <a:noFill/>
          <a:ln w="9525">
            <a:noFill/>
          </a:ln>
        </p:spPr>
        <p:txBody>
          <a:bodyPr>
            <a:noAutofit/>
          </a:bodyPr>
          <a:p>
            <a:pPr indent="284480"/>
            <a:endParaRPr lang="zh-CN" altLang="en-US" sz="1800" b="0">
              <a:ea typeface="宋体" panose="02010600030101010101" pitchFamily="2" charset="-122"/>
            </a:endParaRPr>
          </a:p>
        </p:txBody>
      </p:sp>
      <p:sp>
        <p:nvSpPr>
          <p:cNvPr id="3" name="文本框 2"/>
          <p:cNvSpPr txBox="1"/>
          <p:nvPr/>
        </p:nvSpPr>
        <p:spPr>
          <a:xfrm>
            <a:off x="680720" y="1321435"/>
            <a:ext cx="3311525" cy="2005965"/>
          </a:xfrm>
          <a:prstGeom prst="rect">
            <a:avLst/>
          </a:prstGeom>
          <a:ln>
            <a:noFill/>
          </a:ln>
        </p:spPr>
        <p:style>
          <a:lnRef idx="2">
            <a:schemeClr val="accent2"/>
          </a:lnRef>
          <a:fillRef idx="1">
            <a:schemeClr val="lt1"/>
          </a:fillRef>
          <a:effectRef idx="0">
            <a:schemeClr val="accent2"/>
          </a:effectRef>
          <a:fontRef idx="minor">
            <a:schemeClr val="dk1"/>
          </a:fontRef>
        </p:style>
        <p:txBody>
          <a:bodyPr>
            <a:noAutofit/>
          </a:bodyPr>
          <a:p>
            <a:pPr indent="0" fontAlgn="auto">
              <a:lnSpc>
                <a:spcPct val="125000"/>
              </a:lnSpc>
              <a:spcBef>
                <a:spcPts val="0"/>
              </a:spcBef>
              <a:spcAft>
                <a:spcPts val="0"/>
              </a:spcAft>
            </a:pPr>
            <a:r>
              <a:rPr lang="en-US" altLang="zh-CN" sz="1600">
                <a:solidFill>
                  <a:schemeClr val="accent3"/>
                </a:solidFill>
                <a:latin typeface="宋体" panose="02010600030101010101" pitchFamily="2" charset="-122"/>
                <a:ea typeface="宋体" panose="02010600030101010101" pitchFamily="2" charset="-122"/>
                <a:sym typeface="+mn-ea"/>
              </a:rPr>
              <a:t> </a:t>
            </a:r>
            <a:r>
              <a:rPr lang="en-US" altLang="zh-CN" sz="2000">
                <a:solidFill>
                  <a:schemeClr val="accent3"/>
                </a:solidFill>
                <a:latin typeface="宋体" panose="02010600030101010101" pitchFamily="2" charset="-122"/>
                <a:ea typeface="宋体" panose="02010600030101010101" pitchFamily="2" charset="-122"/>
                <a:sym typeface="+mn-ea"/>
              </a:rPr>
              <a:t> </a:t>
            </a:r>
            <a:r>
              <a:rPr lang="en-US" altLang="zh-CN" sz="1800" b="1">
                <a:solidFill>
                  <a:schemeClr val="accent3"/>
                </a:solidFill>
                <a:latin typeface="宋体" panose="02010600030101010101" pitchFamily="2" charset="-122"/>
                <a:ea typeface="宋体" panose="02010600030101010101" pitchFamily="2" charset="-122"/>
                <a:sym typeface="+mn-ea"/>
              </a:rPr>
              <a:t>“开”是芭蕾艺术的精髓。</a:t>
            </a:r>
            <a:r>
              <a:rPr lang="en-US" altLang="zh-CN" sz="1800">
                <a:latin typeface="宋体" panose="02010600030101010101" pitchFamily="2" charset="-122"/>
                <a:ea typeface="宋体" panose="02010600030101010101" pitchFamily="2" charset="-122"/>
                <a:sym typeface="+mn-ea"/>
              </a:rPr>
              <a:t>指的是芭蕾舞者需要从肩、胸、胯、膝、踝五大关节部位，左右对称地向外打开，或向两侧打开，尤其是两脚应该向外开至180 度。外开增强了下肢的表现力，展现了人体线条的流畅之美。</a:t>
            </a:r>
            <a:endParaRPr lang="en-US" altLang="zh-CN" sz="1800">
              <a:latin typeface="宋体" panose="02010600030101010101" pitchFamily="2" charset="-122"/>
              <a:ea typeface="宋体" panose="02010600030101010101" pitchFamily="2" charset="-122"/>
              <a:sym typeface="+mn-ea"/>
            </a:endParaRPr>
          </a:p>
        </p:txBody>
      </p:sp>
      <p:pic>
        <p:nvPicPr>
          <p:cNvPr id="4" name="图片 3" descr="开"/>
          <p:cNvPicPr>
            <a:picLocks noChangeAspect="1"/>
          </p:cNvPicPr>
          <p:nvPr/>
        </p:nvPicPr>
        <p:blipFill>
          <a:blip r:embed="rId2"/>
          <a:srcRect b="12561"/>
          <a:stretch>
            <a:fillRect/>
          </a:stretch>
        </p:blipFill>
        <p:spPr>
          <a:xfrm>
            <a:off x="4415790" y="921385"/>
            <a:ext cx="4381500" cy="27317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398145" y="588010"/>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zh-CN" altLang="en-US" sz="2400" b="1">
                <a:latin typeface="黑体" panose="02010609060101010101" charset="-122"/>
                <a:ea typeface="黑体" panose="02010609060101010101" charset="-122"/>
                <a:cs typeface="黑体" panose="02010609060101010101" charset="-122"/>
              </a:rPr>
              <a:t>二、绷</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
        <p:nvSpPr>
          <p:cNvPr id="2" name="文本框 1"/>
          <p:cNvSpPr txBox="1"/>
          <p:nvPr/>
        </p:nvSpPr>
        <p:spPr>
          <a:xfrm>
            <a:off x="866140" y="2272665"/>
            <a:ext cx="7291705" cy="932180"/>
          </a:xfrm>
          <a:prstGeom prst="rect">
            <a:avLst/>
          </a:prstGeom>
          <a:noFill/>
          <a:ln w="9525">
            <a:noFill/>
          </a:ln>
        </p:spPr>
        <p:txBody>
          <a:bodyPr>
            <a:noAutofit/>
          </a:bodyPr>
          <a:p>
            <a:pPr indent="284480"/>
            <a:endParaRPr lang="zh-CN" altLang="en-US" sz="1800" b="0">
              <a:ea typeface="宋体" panose="02010600030101010101" pitchFamily="2" charset="-122"/>
            </a:endParaRPr>
          </a:p>
        </p:txBody>
      </p:sp>
      <p:sp>
        <p:nvSpPr>
          <p:cNvPr id="3" name="文本框 2"/>
          <p:cNvSpPr txBox="1"/>
          <p:nvPr/>
        </p:nvSpPr>
        <p:spPr>
          <a:xfrm>
            <a:off x="779780" y="1568450"/>
            <a:ext cx="3311525" cy="2005965"/>
          </a:xfrm>
          <a:prstGeom prst="rect">
            <a:avLst/>
          </a:prstGeom>
          <a:ln>
            <a:noFill/>
          </a:ln>
        </p:spPr>
        <p:style>
          <a:lnRef idx="2">
            <a:schemeClr val="accent2"/>
          </a:lnRef>
          <a:fillRef idx="1">
            <a:schemeClr val="lt1"/>
          </a:fillRef>
          <a:effectRef idx="0">
            <a:schemeClr val="accent2"/>
          </a:effectRef>
          <a:fontRef idx="minor">
            <a:schemeClr val="dk1"/>
          </a:fontRef>
        </p:style>
        <p:txBody>
          <a:bodyPr>
            <a:noAutofit/>
          </a:bodyPr>
          <a:p>
            <a:pPr indent="0" fontAlgn="auto">
              <a:lnSpc>
                <a:spcPct val="125000"/>
              </a:lnSpc>
              <a:spcBef>
                <a:spcPts val="0"/>
              </a:spcBef>
              <a:spcAft>
                <a:spcPts val="0"/>
              </a:spcAft>
            </a:pPr>
            <a:r>
              <a:rPr lang="en-US" altLang="zh-CN" sz="1600">
                <a:latin typeface="宋体" panose="02010600030101010101" pitchFamily="2" charset="-122"/>
                <a:ea typeface="宋体" panose="02010600030101010101" pitchFamily="2" charset="-122"/>
                <a:sym typeface="+mn-ea"/>
              </a:rPr>
              <a:t> </a:t>
            </a:r>
            <a:r>
              <a:rPr lang="en-US" altLang="zh-CN" sz="2000">
                <a:latin typeface="宋体" panose="02010600030101010101" pitchFamily="2" charset="-122"/>
                <a:ea typeface="宋体" panose="02010600030101010101" pitchFamily="2" charset="-122"/>
                <a:sym typeface="+mn-ea"/>
              </a:rPr>
              <a:t>   </a:t>
            </a:r>
            <a:r>
              <a:rPr lang="en-US" altLang="zh-CN" sz="1800">
                <a:latin typeface="宋体" panose="02010600030101010101" pitchFamily="2" charset="-122"/>
                <a:ea typeface="宋体" panose="02010600030101010101" pitchFamily="2" charset="-122"/>
                <a:sym typeface="+mn-ea"/>
              </a:rPr>
              <a:t>膝关节与踝关节的绷直，以显现肌肉的力量美。芭蕾作为一种强调线条美的艺术，必须将每一个动作延伸至最大限度，给予观众延长肢体线条的即视感。</a:t>
            </a:r>
            <a:endParaRPr lang="en-US" altLang="zh-CN" sz="1800">
              <a:latin typeface="宋体" panose="02010600030101010101" pitchFamily="2" charset="-122"/>
              <a:ea typeface="宋体" panose="02010600030101010101" pitchFamily="2" charset="-122"/>
              <a:sym typeface="+mn-ea"/>
            </a:endParaRPr>
          </a:p>
        </p:txBody>
      </p:sp>
      <p:pic>
        <p:nvPicPr>
          <p:cNvPr id="5" name="图片 4" descr="绷"/>
          <p:cNvPicPr>
            <a:picLocks noChangeAspect="1"/>
          </p:cNvPicPr>
          <p:nvPr/>
        </p:nvPicPr>
        <p:blipFill>
          <a:blip r:embed="rId2"/>
          <a:srcRect b="11198"/>
          <a:stretch>
            <a:fillRect/>
          </a:stretch>
        </p:blipFill>
        <p:spPr>
          <a:xfrm>
            <a:off x="4356735" y="1374140"/>
            <a:ext cx="4381500" cy="27292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398145" y="588010"/>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zh-CN" altLang="en-US" sz="2400" b="1">
                <a:latin typeface="黑体" panose="02010609060101010101" charset="-122"/>
                <a:ea typeface="黑体" panose="02010609060101010101" charset="-122"/>
                <a:cs typeface="黑体" panose="02010609060101010101" charset="-122"/>
              </a:rPr>
              <a:t>三、直</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
        <p:nvSpPr>
          <p:cNvPr id="2" name="文本框 1"/>
          <p:cNvSpPr txBox="1"/>
          <p:nvPr/>
        </p:nvSpPr>
        <p:spPr>
          <a:xfrm>
            <a:off x="866140" y="2272665"/>
            <a:ext cx="7291705" cy="932180"/>
          </a:xfrm>
          <a:prstGeom prst="rect">
            <a:avLst/>
          </a:prstGeom>
          <a:noFill/>
          <a:ln w="9525">
            <a:noFill/>
          </a:ln>
        </p:spPr>
        <p:txBody>
          <a:bodyPr>
            <a:noAutofit/>
          </a:bodyPr>
          <a:p>
            <a:pPr indent="284480"/>
            <a:endParaRPr lang="zh-CN" altLang="en-US" sz="1800" b="0">
              <a:ea typeface="宋体" panose="02010600030101010101" pitchFamily="2" charset="-122"/>
            </a:endParaRPr>
          </a:p>
        </p:txBody>
      </p:sp>
      <p:sp>
        <p:nvSpPr>
          <p:cNvPr id="3" name="文本框 2"/>
          <p:cNvSpPr txBox="1"/>
          <p:nvPr/>
        </p:nvSpPr>
        <p:spPr>
          <a:xfrm>
            <a:off x="500380" y="1586230"/>
            <a:ext cx="4123690" cy="2336800"/>
          </a:xfrm>
          <a:prstGeom prst="rect">
            <a:avLst/>
          </a:prstGeom>
          <a:ln>
            <a:noFill/>
          </a:ln>
        </p:spPr>
        <p:style>
          <a:lnRef idx="2">
            <a:schemeClr val="accent2"/>
          </a:lnRef>
          <a:fillRef idx="1">
            <a:schemeClr val="lt1"/>
          </a:fillRef>
          <a:effectRef idx="0">
            <a:schemeClr val="accent2"/>
          </a:effectRef>
          <a:fontRef idx="minor">
            <a:schemeClr val="dk1"/>
          </a:fontRef>
        </p:style>
        <p:txBody>
          <a:bodyPr>
            <a:noAutofit/>
          </a:bodyPr>
          <a:p>
            <a:pPr indent="0" fontAlgn="auto">
              <a:lnSpc>
                <a:spcPct val="125000"/>
              </a:lnSpc>
              <a:spcBef>
                <a:spcPts val="0"/>
              </a:spcBef>
              <a:spcAft>
                <a:spcPts val="0"/>
              </a:spcAft>
            </a:pPr>
            <a:r>
              <a:rPr lang="en-US" altLang="zh-CN" sz="1600">
                <a:latin typeface="宋体" panose="02010600030101010101" pitchFamily="2" charset="-122"/>
                <a:ea typeface="宋体" panose="02010600030101010101" pitchFamily="2" charset="-122"/>
                <a:sym typeface="+mn-ea"/>
              </a:rPr>
              <a:t> </a:t>
            </a:r>
            <a:r>
              <a:rPr lang="en-US" altLang="zh-CN" sz="2000">
                <a:latin typeface="宋体" panose="02010600030101010101" pitchFamily="2" charset="-122"/>
                <a:ea typeface="宋体" panose="02010600030101010101" pitchFamily="2" charset="-122"/>
                <a:sym typeface="+mn-ea"/>
              </a:rPr>
              <a:t>   </a:t>
            </a:r>
            <a:r>
              <a:rPr lang="en-US" altLang="zh-CN" sz="1800">
                <a:latin typeface="宋体" panose="02010600030101010101" pitchFamily="2" charset="-122"/>
                <a:ea typeface="宋体" panose="02010600030101010101" pitchFamily="2" charset="-122"/>
                <a:sym typeface="+mn-ea"/>
              </a:rPr>
              <a:t>后背的垂直和双腿膝盖伸直</a:t>
            </a:r>
            <a:r>
              <a:rPr lang="zh-CN" altLang="en-US" sz="1800">
                <a:latin typeface="宋体" panose="02010600030101010101" pitchFamily="2" charset="-122"/>
                <a:ea typeface="宋体" panose="02010600030101010101" pitchFamily="2" charset="-122"/>
                <a:sym typeface="+mn-ea"/>
              </a:rPr>
              <a:t>。</a:t>
            </a:r>
            <a:r>
              <a:rPr lang="en-US" altLang="zh-CN" sz="1800">
                <a:latin typeface="宋体" panose="02010600030101010101" pitchFamily="2" charset="-122"/>
                <a:ea typeface="宋体" panose="02010600030101010101" pitchFamily="2" charset="-122"/>
                <a:sym typeface="+mn-ea"/>
              </a:rPr>
              <a:t>头部保持正直，脖子要挺直</a:t>
            </a:r>
            <a:r>
              <a:rPr lang="zh-CN" altLang="en-US" sz="1800">
                <a:latin typeface="宋体" panose="02010600030101010101" pitchFamily="2" charset="-122"/>
                <a:ea typeface="宋体" panose="02010600030101010101" pitchFamily="2" charset="-122"/>
                <a:sym typeface="+mn-ea"/>
              </a:rPr>
              <a:t>，</a:t>
            </a:r>
            <a:r>
              <a:rPr lang="en-US" altLang="zh-CN" sz="1800">
                <a:latin typeface="宋体" panose="02010600030101010101" pitchFamily="2" charset="-122"/>
                <a:ea typeface="宋体" panose="02010600030101010101" pitchFamily="2" charset="-122"/>
                <a:sym typeface="+mn-ea"/>
              </a:rPr>
              <a:t>身体时刻都要保持挺拔、直立的状态，</a:t>
            </a:r>
            <a:r>
              <a:rPr lang="en-US" altLang="zh-CN" sz="1800" b="1">
                <a:solidFill>
                  <a:schemeClr val="accent3"/>
                </a:solidFill>
                <a:latin typeface="宋体" panose="02010600030101010101" pitchFamily="2" charset="-122"/>
                <a:ea typeface="宋体" panose="02010600030101010101" pitchFamily="2" charset="-122"/>
                <a:sym typeface="+mn-ea"/>
              </a:rPr>
              <a:t>垂直性是芭蕾舞许多整套动作技巧的主调</a:t>
            </a:r>
            <a:r>
              <a:rPr lang="en-US" altLang="zh-CN" sz="1800">
                <a:latin typeface="宋体" panose="02010600030101010101" pitchFamily="2" charset="-122"/>
                <a:ea typeface="宋体" panose="02010600030101010101" pitchFamily="2" charset="-122"/>
                <a:sym typeface="+mn-ea"/>
              </a:rPr>
              <a:t>。</a:t>
            </a:r>
            <a:endParaRPr lang="en-US" altLang="zh-CN" sz="1800">
              <a:latin typeface="宋体" panose="02010600030101010101" pitchFamily="2" charset="-122"/>
              <a:ea typeface="宋体" panose="02010600030101010101" pitchFamily="2" charset="-122"/>
              <a:sym typeface="+mn-ea"/>
            </a:endParaRPr>
          </a:p>
        </p:txBody>
      </p:sp>
      <p:pic>
        <p:nvPicPr>
          <p:cNvPr id="4" name="图片 3" descr="支起"/>
          <p:cNvPicPr>
            <a:picLocks noChangeAspect="1"/>
          </p:cNvPicPr>
          <p:nvPr/>
        </p:nvPicPr>
        <p:blipFill>
          <a:blip r:embed="rId2"/>
          <a:stretch>
            <a:fillRect/>
          </a:stretch>
        </p:blipFill>
        <p:spPr>
          <a:xfrm>
            <a:off x="5202555" y="823595"/>
            <a:ext cx="2865120" cy="40411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398145" y="588010"/>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zh-CN" altLang="en-US" sz="2400" b="1">
                <a:latin typeface="黑体" panose="02010609060101010101" charset="-122"/>
                <a:ea typeface="黑体" panose="02010609060101010101" charset="-122"/>
                <a:cs typeface="黑体" panose="02010609060101010101" charset="-122"/>
              </a:rPr>
              <a:t>四、立</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
        <p:nvSpPr>
          <p:cNvPr id="2" name="文本框 1"/>
          <p:cNvSpPr txBox="1"/>
          <p:nvPr/>
        </p:nvSpPr>
        <p:spPr>
          <a:xfrm>
            <a:off x="866140" y="2272665"/>
            <a:ext cx="7291705" cy="932180"/>
          </a:xfrm>
          <a:prstGeom prst="rect">
            <a:avLst/>
          </a:prstGeom>
          <a:noFill/>
          <a:ln w="9525">
            <a:noFill/>
          </a:ln>
        </p:spPr>
        <p:txBody>
          <a:bodyPr>
            <a:noAutofit/>
          </a:bodyPr>
          <a:p>
            <a:pPr indent="284480"/>
            <a:endParaRPr lang="zh-CN" altLang="en-US" sz="1800" b="0">
              <a:ea typeface="宋体" panose="02010600030101010101" pitchFamily="2" charset="-122"/>
            </a:endParaRPr>
          </a:p>
        </p:txBody>
      </p:sp>
      <p:sp>
        <p:nvSpPr>
          <p:cNvPr id="3" name="文本框 2"/>
          <p:cNvSpPr txBox="1"/>
          <p:nvPr/>
        </p:nvSpPr>
        <p:spPr>
          <a:xfrm>
            <a:off x="779780" y="1568450"/>
            <a:ext cx="3792855" cy="2005965"/>
          </a:xfrm>
          <a:prstGeom prst="rect">
            <a:avLst/>
          </a:prstGeom>
          <a:ln>
            <a:noFill/>
          </a:ln>
        </p:spPr>
        <p:style>
          <a:lnRef idx="2">
            <a:schemeClr val="accent2"/>
          </a:lnRef>
          <a:fillRef idx="1">
            <a:schemeClr val="lt1"/>
          </a:fillRef>
          <a:effectRef idx="0">
            <a:schemeClr val="accent2"/>
          </a:effectRef>
          <a:fontRef idx="minor">
            <a:schemeClr val="dk1"/>
          </a:fontRef>
        </p:style>
        <p:txBody>
          <a:bodyPr>
            <a:noAutofit/>
          </a:bodyPr>
          <a:p>
            <a:pPr indent="0" fontAlgn="auto">
              <a:lnSpc>
                <a:spcPct val="125000"/>
              </a:lnSpc>
              <a:spcBef>
                <a:spcPts val="0"/>
              </a:spcBef>
              <a:spcAft>
                <a:spcPts val="0"/>
              </a:spcAft>
            </a:pPr>
            <a:r>
              <a:rPr lang="en-US" altLang="zh-CN" sz="1600">
                <a:latin typeface="宋体" panose="02010600030101010101" pitchFamily="2" charset="-122"/>
                <a:ea typeface="宋体" panose="02010600030101010101" pitchFamily="2" charset="-122"/>
                <a:sym typeface="+mn-ea"/>
              </a:rPr>
              <a:t> </a:t>
            </a:r>
            <a:r>
              <a:rPr lang="en-US" altLang="zh-CN" sz="2000">
                <a:latin typeface="宋体" panose="02010600030101010101" pitchFamily="2" charset="-122"/>
                <a:ea typeface="宋体" panose="02010600030101010101" pitchFamily="2" charset="-122"/>
                <a:sym typeface="+mn-ea"/>
              </a:rPr>
              <a:t>   </a:t>
            </a:r>
            <a:r>
              <a:rPr lang="en-US" altLang="zh-CN" sz="1800">
                <a:latin typeface="宋体" panose="02010600030101010101" pitchFamily="2" charset="-122"/>
                <a:ea typeface="宋体" panose="02010600030101010101" pitchFamily="2" charset="-122"/>
                <a:sym typeface="+mn-ea"/>
              </a:rPr>
              <a:t>舞者需要使头颈、躯干和四肢作为一个整体，强调通过内在的旋拧与对抗，整个人向上下两个方向拉长，形成一种</a:t>
            </a:r>
            <a:r>
              <a:rPr lang="en-US" altLang="zh-CN" sz="1800" b="1">
                <a:solidFill>
                  <a:schemeClr val="accent3"/>
                </a:solidFill>
                <a:latin typeface="宋体" panose="02010600030101010101" pitchFamily="2" charset="-122"/>
                <a:ea typeface="宋体" panose="02010600030101010101" pitchFamily="2" charset="-122"/>
                <a:sym typeface="+mn-ea"/>
              </a:rPr>
              <a:t>无限延伸</a:t>
            </a:r>
            <a:r>
              <a:rPr lang="en-US" altLang="zh-CN" sz="1800">
                <a:latin typeface="宋体" panose="02010600030101010101" pitchFamily="2" charset="-122"/>
                <a:ea typeface="宋体" panose="02010600030101010101" pitchFamily="2" charset="-122"/>
                <a:sym typeface="+mn-ea"/>
              </a:rPr>
              <a:t>的内在感觉，带给观众延展、绵延之感。</a:t>
            </a:r>
            <a:endParaRPr lang="en-US" altLang="zh-CN" sz="1800">
              <a:latin typeface="宋体" panose="02010600030101010101" pitchFamily="2" charset="-122"/>
              <a:ea typeface="宋体" panose="02010600030101010101" pitchFamily="2" charset="-122"/>
              <a:sym typeface="+mn-ea"/>
            </a:endParaRPr>
          </a:p>
        </p:txBody>
      </p:sp>
      <p:pic>
        <p:nvPicPr>
          <p:cNvPr id="5" name="图片 4" descr="立"/>
          <p:cNvPicPr>
            <a:picLocks noChangeAspect="1"/>
          </p:cNvPicPr>
          <p:nvPr/>
        </p:nvPicPr>
        <p:blipFill>
          <a:blip r:embed="rId2"/>
          <a:stretch>
            <a:fillRect/>
          </a:stretch>
        </p:blipFill>
        <p:spPr>
          <a:xfrm>
            <a:off x="5262880" y="645160"/>
            <a:ext cx="2894965" cy="41878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241085" y="3021750"/>
            <a:ext cx="2886235" cy="2121750"/>
          </a:xfrm>
          <a:prstGeom prst="rect">
            <a:avLst/>
          </a:prstGeom>
        </p:spPr>
      </p:pic>
      <p:sp>
        <p:nvSpPr>
          <p:cNvPr id="2" name="文本框 1"/>
          <p:cNvSpPr txBox="1"/>
          <p:nvPr/>
        </p:nvSpPr>
        <p:spPr>
          <a:xfrm>
            <a:off x="609402" y="296979"/>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sp>
        <p:nvSpPr>
          <p:cNvPr id="20" name="MH_Title"/>
          <p:cNvSpPr/>
          <p:nvPr>
            <p:custDataLst>
              <p:tags r:id="rId4"/>
            </p:custDataLst>
          </p:nvPr>
        </p:nvSpPr>
        <p:spPr>
          <a:xfrm>
            <a:off x="2524760" y="2151380"/>
            <a:ext cx="3556000" cy="607060"/>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en-US" altLang="zh-CN" sz="2100" b="1" dirty="0">
                <a:solidFill>
                  <a:srgbClr val="FFFFFF"/>
                </a:solidFill>
                <a:cs typeface="+mn-ea"/>
                <a:sym typeface="+mn-lt"/>
              </a:rPr>
              <a:t>    </a:t>
            </a:r>
            <a:r>
              <a:rPr lang="zh-CN" altLang="en-US" sz="2100" b="1" dirty="0">
                <a:solidFill>
                  <a:srgbClr val="FFFFFF"/>
                </a:solidFill>
                <a:cs typeface="+mn-ea"/>
                <a:sym typeface="+mn-lt"/>
              </a:rPr>
              <a:t>西方芭蕾舞作品鉴赏</a:t>
            </a:r>
            <a:endParaRPr lang="zh-CN" altLang="en-US" sz="2100" b="1" dirty="0">
              <a:solidFill>
                <a:srgbClr val="FFFFFF"/>
              </a:solidFill>
              <a:cs typeface="+mn-ea"/>
              <a:sym typeface="+mn-lt"/>
            </a:endParaRPr>
          </a:p>
        </p:txBody>
      </p:sp>
      <p:sp>
        <p:nvSpPr>
          <p:cNvPr id="25" name="MH_Number"/>
          <p:cNvSpPr/>
          <p:nvPr>
            <p:custDataLst>
              <p:tags r:id="rId5"/>
            </p:custDataLst>
          </p:nvPr>
        </p:nvSpPr>
        <p:spPr>
          <a:xfrm>
            <a:off x="1918335" y="1964055"/>
            <a:ext cx="606425" cy="794385"/>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a:solidFill>
                  <a:srgbClr val="FFFFFF"/>
                </a:solidFill>
                <a:cs typeface="+mn-ea"/>
                <a:sym typeface="+mn-lt"/>
              </a:rPr>
              <a:t>3</a:t>
            </a:r>
            <a:endParaRPr lang="en-US" altLang="zh-CN" sz="3600" b="1">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bldLvl="0" animBg="1"/>
      <p:bldP spid="25"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30250" y="3695065"/>
            <a:ext cx="8109585" cy="748665"/>
          </a:xfrm>
          <a:prstGeom prst="rect">
            <a:avLst/>
          </a:prstGeom>
          <a:noFill/>
          <a:ln w="9525">
            <a:noFill/>
          </a:ln>
        </p:spPr>
        <p:txBody>
          <a:bodyPr>
            <a:noAutofit/>
          </a:bodyPr>
          <a:p>
            <a:pPr indent="284480" fontAlgn="auto">
              <a:lnSpc>
                <a:spcPct val="125000"/>
              </a:lnSpc>
            </a:pPr>
            <a:r>
              <a:rPr lang="en-US" altLang="zh-CN" sz="1600">
                <a:latin typeface="宋体" panose="02010600030101010101" pitchFamily="2" charset="-122"/>
                <a:ea typeface="宋体" panose="02010600030101010101" pitchFamily="2" charset="-122"/>
                <a:cs typeface="宋体" panose="02010600030101010101" pitchFamily="2" charset="-122"/>
              </a:rPr>
              <a:t> </a:t>
            </a:r>
            <a:r>
              <a:rPr sz="1600">
                <a:latin typeface="宋体" panose="02010600030101010101" pitchFamily="2" charset="-122"/>
                <a:ea typeface="宋体" panose="02010600030101010101" pitchFamily="2" charset="-122"/>
                <a:cs typeface="宋体" panose="02010600030101010101" pitchFamily="2" charset="-122"/>
              </a:rPr>
              <a:t>《皇后喜剧芭蕾》（又名《王后的喜剧芭蕾》）被一些史学家称为</a:t>
            </a:r>
            <a:r>
              <a:rPr sz="1600" b="1">
                <a:solidFill>
                  <a:schemeClr val="accent3"/>
                </a:solidFill>
                <a:latin typeface="宋体" panose="02010600030101010101" pitchFamily="2" charset="-122"/>
                <a:ea typeface="宋体" panose="02010600030101010101" pitchFamily="2" charset="-122"/>
                <a:cs typeface="宋体" panose="02010600030101010101" pitchFamily="2" charset="-122"/>
              </a:rPr>
              <a:t>第一部“真正的芭蕾”</a:t>
            </a:r>
            <a:r>
              <a:rPr sz="1600">
                <a:latin typeface="宋体" panose="02010600030101010101" pitchFamily="2" charset="-122"/>
                <a:ea typeface="宋体" panose="02010600030101010101" pitchFamily="2" charset="-122"/>
                <a:cs typeface="宋体" panose="02010600030101010101" pitchFamily="2" charset="-122"/>
              </a:rPr>
              <a:t>。故事内容取材于古希腊神话中的碦尔刻女神的故事情节。</a:t>
            </a:r>
            <a:r>
              <a:rPr lang="zh-CN" sz="1600">
                <a:latin typeface="宋体" panose="02010600030101010101" pitchFamily="2" charset="-122"/>
                <a:ea typeface="宋体" panose="02010600030101010101" pitchFamily="2" charset="-122"/>
                <a:cs typeface="宋体" panose="02010600030101010101" pitchFamily="2" charset="-122"/>
              </a:rPr>
              <a:t>这部作品的诞生</a:t>
            </a:r>
            <a:r>
              <a:rPr sz="1600">
                <a:latin typeface="宋体" panose="02010600030101010101" pitchFamily="2" charset="-122"/>
                <a:ea typeface="宋体" panose="02010600030101010101" pitchFamily="2" charset="-122"/>
                <a:cs typeface="宋体" panose="02010600030101010101" pitchFamily="2" charset="-122"/>
              </a:rPr>
              <a:t>其目的是庆祝若阿耶兹侯爵的新婚</a:t>
            </a:r>
            <a:r>
              <a:rPr lang="zh-CN" sz="1600">
                <a:latin typeface="宋体" panose="02010600030101010101" pitchFamily="2" charset="-122"/>
                <a:ea typeface="宋体" panose="02010600030101010101" pitchFamily="2" charset="-122"/>
                <a:cs typeface="宋体" panose="02010600030101010101" pitchFamily="2" charset="-122"/>
              </a:rPr>
              <a:t>。</a:t>
            </a:r>
            <a:endParaRPr sz="1600">
              <a:latin typeface="宋体" panose="02010600030101010101" pitchFamily="2" charset="-122"/>
              <a:ea typeface="宋体" panose="02010600030101010101" pitchFamily="2" charset="-122"/>
              <a:cs typeface="宋体" panose="02010600030101010101" pitchFamily="2" charset="-122"/>
            </a:endParaRPr>
          </a:p>
        </p:txBody>
      </p:sp>
      <p:grpSp>
        <p:nvGrpSpPr>
          <p:cNvPr id="3" name="组合 2"/>
          <p:cNvGrpSpPr/>
          <p:nvPr/>
        </p:nvGrpSpPr>
        <p:grpSpPr>
          <a:xfrm>
            <a:off x="182880" y="635"/>
            <a:ext cx="2649855" cy="1157605"/>
            <a:chOff x="3103970" y="2743224"/>
            <a:chExt cx="2864115" cy="1387673"/>
          </a:xfrm>
        </p:grpSpPr>
        <p:sp>
          <p:nvSpPr>
            <p:cNvPr id="44038" name="任意多边形 21"/>
            <p:cNvSpPr/>
            <p:nvPr>
              <p:custDataLst>
                <p:tags r:id="rId1"/>
              </p:custDataLst>
            </p:nvPr>
          </p:nvSpPr>
          <p:spPr bwMode="auto">
            <a:xfrm rot="-5400000">
              <a:off x="3843564" y="2006376"/>
              <a:ext cx="1387673" cy="2861369"/>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23" name="椭圆 22"/>
            <p:cNvSpPr/>
            <p:nvPr>
              <p:custDataLst>
                <p:tags r:id="rId2"/>
              </p:custDataLst>
            </p:nvPr>
          </p:nvSpPr>
          <p:spPr>
            <a:xfrm>
              <a:off x="3207476" y="2906883"/>
              <a:ext cx="1931143" cy="105959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30" name="文本框 29"/>
            <p:cNvSpPr txBox="1"/>
            <p:nvPr>
              <p:custDataLst>
                <p:tags r:id="rId3"/>
              </p:custDataLst>
            </p:nvPr>
          </p:nvSpPr>
          <p:spPr>
            <a:xfrm>
              <a:off x="3103970" y="2852076"/>
              <a:ext cx="2171593" cy="780994"/>
            </a:xfrm>
            <a:prstGeom prst="rect">
              <a:avLst/>
            </a:prstGeom>
            <a:noFill/>
          </p:spPr>
          <p:txBody>
            <a:bodyPr wrap="squar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rPr>
                <a:t>《皇后喜</a:t>
              </a:r>
              <a:r>
                <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rPr>
                <a:t>剧芭蕾》</a:t>
              </a:r>
              <a:endPar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4" name="文本框 3"/>
          <p:cNvSpPr txBox="1"/>
          <p:nvPr/>
        </p:nvSpPr>
        <p:spPr>
          <a:xfrm>
            <a:off x="3641725" y="1077595"/>
            <a:ext cx="4815840" cy="214058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spcBef>
                <a:spcPts val="0"/>
              </a:spcBef>
              <a:spcAft>
                <a:spcPts val="0"/>
              </a:spcAft>
            </a:pPr>
            <a:r>
              <a:rPr sz="1800">
                <a:solidFill>
                  <a:srgbClr val="7030A0"/>
                </a:solidFill>
                <a:latin typeface="宋体" panose="02010600030101010101" pitchFamily="2" charset="-122"/>
                <a:ea typeface="宋体" panose="02010600030101010101" pitchFamily="2" charset="-122"/>
                <a:cs typeface="宋体" panose="02010600030101010101" pitchFamily="2" charset="-122"/>
              </a:rPr>
              <a:t>首演时间：1581 年</a:t>
            </a:r>
            <a:endParaRPr sz="18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800">
                <a:solidFill>
                  <a:srgbClr val="7030A0"/>
                </a:solidFill>
                <a:latin typeface="宋体" panose="02010600030101010101" pitchFamily="2" charset="-122"/>
                <a:ea typeface="宋体" panose="02010600030101010101" pitchFamily="2" charset="-122"/>
                <a:cs typeface="宋体" panose="02010600030101010101" pitchFamily="2" charset="-122"/>
              </a:rPr>
              <a:t>首演地点：巴黎卢浮宫波旁宫巴黎殿</a:t>
            </a:r>
            <a:endParaRPr sz="18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80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8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800">
                <a:solidFill>
                  <a:srgbClr val="7030A0"/>
                </a:solidFill>
                <a:latin typeface="宋体" panose="02010600030101010101" pitchFamily="2" charset="-122"/>
                <a:ea typeface="宋体" panose="02010600030101010101" pitchFamily="2" charset="-122"/>
                <a:cs typeface="宋体" panose="02010600030101010101" pitchFamily="2" charset="-122"/>
              </a:rPr>
              <a:t>导：巴尔塔扎林尼·德·博若耶</a:t>
            </a:r>
            <a:endParaRPr sz="18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80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8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800">
                <a:solidFill>
                  <a:srgbClr val="7030A0"/>
                </a:solidFill>
                <a:latin typeface="宋体" panose="02010600030101010101" pitchFamily="2" charset="-122"/>
                <a:ea typeface="宋体" panose="02010600030101010101" pitchFamily="2" charset="-122"/>
                <a:cs typeface="宋体" panose="02010600030101010101" pitchFamily="2" charset="-122"/>
              </a:rPr>
              <a:t>剧：L·谢纳伊</a:t>
            </a:r>
            <a:endParaRPr sz="18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800">
                <a:solidFill>
                  <a:srgbClr val="7030A0"/>
                </a:solidFill>
                <a:latin typeface="宋体" panose="02010600030101010101" pitchFamily="2" charset="-122"/>
                <a:ea typeface="宋体" panose="02010600030101010101" pitchFamily="2" charset="-122"/>
                <a:cs typeface="宋体" panose="02010600030101010101" pitchFamily="2" charset="-122"/>
              </a:rPr>
              <a:t>作</a:t>
            </a:r>
            <a:r>
              <a:rPr lang="en-US" sz="18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800">
                <a:solidFill>
                  <a:srgbClr val="7030A0"/>
                </a:solidFill>
                <a:latin typeface="宋体" panose="02010600030101010101" pitchFamily="2" charset="-122"/>
                <a:ea typeface="宋体" panose="02010600030101010101" pitchFamily="2" charset="-122"/>
                <a:cs typeface="宋体" panose="02010600030101010101" pitchFamily="2" charset="-122"/>
              </a:rPr>
              <a:t>曲：L·德波利厄、J·萨尔蒙</a:t>
            </a:r>
            <a:endParaRPr sz="1800">
              <a:solidFill>
                <a:srgbClr val="7030A0"/>
              </a:solidFill>
              <a:latin typeface="宋体" panose="02010600030101010101" pitchFamily="2" charset="-122"/>
              <a:ea typeface="宋体" panose="02010600030101010101" pitchFamily="2" charset="-122"/>
              <a:cs typeface="宋体" panose="02010600030101010101" pitchFamily="2" charset="-122"/>
            </a:endParaRPr>
          </a:p>
        </p:txBody>
      </p:sp>
      <p:pic>
        <p:nvPicPr>
          <p:cNvPr id="1222" name="IM 1222"/>
          <p:cNvPicPr/>
          <p:nvPr/>
        </p:nvPicPr>
        <p:blipFill>
          <a:blip r:embed="rId4"/>
          <a:stretch>
            <a:fillRect/>
          </a:stretch>
        </p:blipFill>
        <p:spPr>
          <a:xfrm>
            <a:off x="1410970" y="1077595"/>
            <a:ext cx="2230755" cy="24371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222"/>
                                        </p:tgtEl>
                                        <p:attrNameLst>
                                          <p:attrName>style.visibility</p:attrName>
                                        </p:attrNameLst>
                                      </p:cBhvr>
                                      <p:to>
                                        <p:strVal val="visible"/>
                                      </p:to>
                                    </p:set>
                                  </p:childTnLst>
                                </p:cTn>
                              </p:par>
                            </p:childTnLst>
                          </p:cTn>
                        </p:par>
                        <p:par>
                          <p:cTn id="11" fill="hold">
                            <p:stCondLst>
                              <p:cond delay="500"/>
                            </p:stCondLst>
                            <p:childTnLst>
                              <p:par>
                                <p:cTn id="12" presetID="1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p:tgtEl>
                                          <p:spTgt spid="4"/>
                                        </p:tgtEl>
                                        <p:attrNameLst>
                                          <p:attrName>ppt_y</p:attrName>
                                        </p:attrNameLst>
                                      </p:cBhvr>
                                      <p:tavLst>
                                        <p:tav tm="0">
                                          <p:val>
                                            <p:strVal val="#ppt_y+#ppt_h*1.125000"/>
                                          </p:val>
                                        </p:tav>
                                        <p:tav tm="100000">
                                          <p:val>
                                            <p:strVal val="#ppt_y"/>
                                          </p:val>
                                        </p:tav>
                                      </p:tavLst>
                                    </p:anim>
                                    <p:animEffect transition="in" filter="wipe(up)">
                                      <p:cBhvr>
                                        <p:cTn id="15" dur="500"/>
                                        <p:tgtEl>
                                          <p:spTgt spid="4"/>
                                        </p:tgtEl>
                                      </p:cBhvr>
                                    </p:animEffect>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Effect transition="in" filter="fade">
                                      <p:cBhvr>
                                        <p:cTn id="19" dur="1000"/>
                                        <p:tgtEl>
                                          <p:spTgt spid="2">
                                            <p:txEl>
                                              <p:pRg st="0" end="0"/>
                                            </p:txEl>
                                          </p:spTgt>
                                        </p:tgtEl>
                                      </p:cBhvr>
                                    </p:animEffect>
                                    <p:anim calcmode="lin" valueType="num">
                                      <p:cBhvr>
                                        <p:cTn id="20"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4975" y="3340735"/>
            <a:ext cx="8099425" cy="1510665"/>
          </a:xfrm>
          <a:prstGeom prst="rect">
            <a:avLst/>
          </a:prstGeom>
          <a:noFill/>
          <a:ln w="9525">
            <a:noFill/>
          </a:ln>
        </p:spPr>
        <p:txBody>
          <a:bodyPr>
            <a:noAutofit/>
          </a:bodyPr>
          <a:p>
            <a:pPr indent="284480" fontAlgn="auto">
              <a:lnSpc>
                <a:spcPct val="125000"/>
              </a:lnSpc>
            </a:pPr>
            <a:r>
              <a:rPr lang="en-US" altLang="zh-CN" sz="1600" b="1">
                <a:latin typeface="宋体" panose="02010600030101010101" pitchFamily="2" charset="-122"/>
                <a:ea typeface="宋体" panose="02010600030101010101" pitchFamily="2" charset="-122"/>
                <a:cs typeface="宋体" panose="02010600030101010101" pitchFamily="2" charset="-122"/>
              </a:rPr>
              <a:t> </a:t>
            </a:r>
            <a:r>
              <a:rPr lang="en-US" altLang="zh-CN" sz="1600">
                <a:latin typeface="宋体" panose="02010600030101010101" pitchFamily="2" charset="-122"/>
                <a:ea typeface="宋体" panose="02010600030101010101" pitchFamily="2" charset="-122"/>
                <a:cs typeface="宋体" panose="02010600030101010101" pitchFamily="2" charset="-122"/>
              </a:rPr>
              <a:t>《关不住的女儿》( 又名《无益的谨慎》)是法国早期芭蕾代表作，是现存最古老的芭蕾舞剧之一。作品</a:t>
            </a:r>
            <a:r>
              <a:rPr lang="zh-CN" altLang="en-US" sz="1600">
                <a:latin typeface="宋体" panose="02010600030101010101" pitchFamily="2" charset="-122"/>
                <a:ea typeface="宋体" panose="02010600030101010101" pitchFamily="2" charset="-122"/>
                <a:cs typeface="宋体" panose="02010600030101010101" pitchFamily="2" charset="-122"/>
              </a:rPr>
              <a:t>表现了一个农家爱情故事，</a:t>
            </a:r>
            <a:r>
              <a:rPr lang="en-US" altLang="zh-CN" sz="1600">
                <a:latin typeface="宋体" panose="02010600030101010101" pitchFamily="2" charset="-122"/>
                <a:ea typeface="宋体" panose="02010600030101010101" pitchFamily="2" charset="-122"/>
                <a:cs typeface="宋体" panose="02010600030101010101" pitchFamily="2" charset="-122"/>
              </a:rPr>
              <a:t>是</a:t>
            </a:r>
            <a:r>
              <a:rPr lang="zh-CN" altLang="en-US" sz="1600">
                <a:latin typeface="宋体" panose="02010600030101010101" pitchFamily="2" charset="-122"/>
                <a:ea typeface="宋体" panose="02010600030101010101" pitchFamily="2" charset="-122"/>
                <a:cs typeface="宋体" panose="02010600030101010101" pitchFamily="2" charset="-122"/>
              </a:rPr>
              <a:t>历史上</a:t>
            </a:r>
            <a:r>
              <a:rPr lang="en-US" altLang="zh-CN" sz="1600" b="1">
                <a:solidFill>
                  <a:schemeClr val="accent3"/>
                </a:solidFill>
                <a:latin typeface="宋体" panose="02010600030101010101" pitchFamily="2" charset="-122"/>
                <a:ea typeface="宋体" panose="02010600030101010101" pitchFamily="2" charset="-122"/>
                <a:cs typeface="宋体" panose="02010600030101010101" pitchFamily="2" charset="-122"/>
              </a:rPr>
              <a:t>最早一部</a:t>
            </a:r>
            <a:r>
              <a:rPr lang="zh-CN" altLang="en-US" sz="1600" b="1">
                <a:solidFill>
                  <a:schemeClr val="accent3"/>
                </a:solidFill>
                <a:latin typeface="宋体" panose="02010600030101010101" pitchFamily="2" charset="-122"/>
                <a:ea typeface="宋体" panose="02010600030101010101" pitchFamily="2" charset="-122"/>
                <a:cs typeface="宋体" panose="02010600030101010101" pitchFamily="2" charset="-122"/>
              </a:rPr>
              <a:t>着力反映第三等级平民生活的现实题材的芭蕾舞剧作品</a:t>
            </a:r>
            <a:r>
              <a:rPr lang="zh-CN" altLang="en-US" sz="1600">
                <a:latin typeface="宋体" panose="02010600030101010101" pitchFamily="2" charset="-122"/>
                <a:ea typeface="宋体" panose="02010600030101010101" pitchFamily="2" charset="-122"/>
                <a:cs typeface="宋体" panose="02010600030101010101" pitchFamily="2" charset="-122"/>
              </a:rPr>
              <a:t>。该剧融入了大量故事情节，</a:t>
            </a:r>
            <a:r>
              <a:rPr lang="zh-CN" altLang="en-US" sz="1600" b="1">
                <a:solidFill>
                  <a:schemeClr val="accent3"/>
                </a:solidFill>
                <a:latin typeface="宋体" panose="02010600030101010101" pitchFamily="2" charset="-122"/>
                <a:ea typeface="宋体" panose="02010600030101010101" pitchFamily="2" charset="-122"/>
                <a:cs typeface="宋体" panose="02010600030101010101" pitchFamily="2" charset="-122"/>
              </a:rPr>
              <a:t>为后世的</a:t>
            </a:r>
            <a:r>
              <a:rPr lang="en-US" altLang="zh-CN" sz="1600" b="1">
                <a:solidFill>
                  <a:schemeClr val="accent3"/>
                </a:solidFill>
                <a:latin typeface="宋体" panose="02010600030101010101" pitchFamily="2" charset="-122"/>
                <a:ea typeface="宋体" panose="02010600030101010101" pitchFamily="2" charset="-122"/>
                <a:cs typeface="宋体" panose="02010600030101010101" pitchFamily="2" charset="-122"/>
              </a:rPr>
              <a:t>“</a:t>
            </a:r>
            <a:r>
              <a:rPr lang="zh-CN" altLang="en-US" sz="1600" b="1">
                <a:solidFill>
                  <a:schemeClr val="accent3"/>
                </a:solidFill>
                <a:latin typeface="宋体" panose="02010600030101010101" pitchFamily="2" charset="-122"/>
                <a:ea typeface="宋体" panose="02010600030101010101" pitchFamily="2" charset="-122"/>
                <a:cs typeface="宋体" panose="02010600030101010101" pitchFamily="2" charset="-122"/>
              </a:rPr>
              <a:t>情节芭蕾</a:t>
            </a:r>
            <a:r>
              <a:rPr lang="en-US" altLang="zh-CN" sz="1600" b="1">
                <a:solidFill>
                  <a:schemeClr val="accent3"/>
                </a:solidFill>
                <a:latin typeface="宋体" panose="02010600030101010101" pitchFamily="2" charset="-122"/>
                <a:ea typeface="宋体" panose="02010600030101010101" pitchFamily="2" charset="-122"/>
                <a:cs typeface="宋体" panose="02010600030101010101" pitchFamily="2" charset="-122"/>
              </a:rPr>
              <a:t>”</a:t>
            </a:r>
            <a:r>
              <a:rPr lang="zh-CN" altLang="en-US" sz="1600" b="1">
                <a:solidFill>
                  <a:schemeClr val="accent3"/>
                </a:solidFill>
                <a:latin typeface="宋体" panose="02010600030101010101" pitchFamily="2" charset="-122"/>
                <a:ea typeface="宋体" panose="02010600030101010101" pitchFamily="2" charset="-122"/>
                <a:cs typeface="宋体" panose="02010600030101010101" pitchFamily="2" charset="-122"/>
              </a:rPr>
              <a:t>奠定了基础</a:t>
            </a:r>
            <a:r>
              <a:rPr lang="zh-CN" altLang="en-US" sz="1600">
                <a:latin typeface="宋体" panose="02010600030101010101" pitchFamily="2" charset="-122"/>
                <a:ea typeface="宋体" panose="02010600030101010101" pitchFamily="2" charset="-122"/>
                <a:cs typeface="宋体" panose="02010600030101010101" pitchFamily="2" charset="-122"/>
              </a:rPr>
              <a:t>。</a:t>
            </a:r>
            <a:endParaRPr lang="zh-CN" altLang="en-US" sz="1600">
              <a:latin typeface="宋体" panose="02010600030101010101" pitchFamily="2" charset="-122"/>
              <a:ea typeface="宋体" panose="02010600030101010101" pitchFamily="2" charset="-122"/>
              <a:cs typeface="宋体" panose="02010600030101010101" pitchFamily="2" charset="-122"/>
            </a:endParaRPr>
          </a:p>
        </p:txBody>
      </p:sp>
      <p:grpSp>
        <p:nvGrpSpPr>
          <p:cNvPr id="3" name="组合 2"/>
          <p:cNvGrpSpPr/>
          <p:nvPr/>
        </p:nvGrpSpPr>
        <p:grpSpPr>
          <a:xfrm>
            <a:off x="182880" y="635"/>
            <a:ext cx="2649855" cy="1157605"/>
            <a:chOff x="3103970" y="2743224"/>
            <a:chExt cx="2864115" cy="1387673"/>
          </a:xfrm>
        </p:grpSpPr>
        <p:sp>
          <p:nvSpPr>
            <p:cNvPr id="44038" name="任意多边形 21"/>
            <p:cNvSpPr/>
            <p:nvPr>
              <p:custDataLst>
                <p:tags r:id="rId1"/>
              </p:custDataLst>
            </p:nvPr>
          </p:nvSpPr>
          <p:spPr bwMode="auto">
            <a:xfrm rot="-5400000">
              <a:off x="3843564" y="2006376"/>
              <a:ext cx="1387673" cy="2861369"/>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23" name="椭圆 22"/>
            <p:cNvSpPr/>
            <p:nvPr>
              <p:custDataLst>
                <p:tags r:id="rId2"/>
              </p:custDataLst>
            </p:nvPr>
          </p:nvSpPr>
          <p:spPr>
            <a:xfrm>
              <a:off x="3207476" y="2906883"/>
              <a:ext cx="1931143" cy="105959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30" name="文本框 29"/>
            <p:cNvSpPr txBox="1"/>
            <p:nvPr>
              <p:custDataLst>
                <p:tags r:id="rId3"/>
              </p:custDataLst>
            </p:nvPr>
          </p:nvSpPr>
          <p:spPr>
            <a:xfrm>
              <a:off x="3103970" y="2852076"/>
              <a:ext cx="2171593" cy="780994"/>
            </a:xfrm>
            <a:prstGeom prst="rect">
              <a:avLst/>
            </a:prstGeom>
            <a:noFill/>
          </p:spPr>
          <p:txBody>
            <a:bodyPr wrap="squar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rPr>
                <a:t>《关不住的</a:t>
              </a:r>
              <a:r>
                <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rPr>
                <a:t>女儿》</a:t>
              </a:r>
              <a:endPar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4" name="文本框 3"/>
          <p:cNvSpPr txBox="1"/>
          <p:nvPr/>
        </p:nvSpPr>
        <p:spPr>
          <a:xfrm>
            <a:off x="3896360" y="1021080"/>
            <a:ext cx="4702810" cy="233299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spcBef>
                <a:spcPts val="0"/>
              </a:spcBef>
              <a:spcAft>
                <a:spcPts val="0"/>
              </a:spcAft>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首演时间：1789 年</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首演地点：法国波尔多大剧院</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编剧/编导：让·多贝瓦尔</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音</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乐：法国当时流行的民歌、民乐以及匿</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名作曲家作品的集大成</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演出单位：法国波尔多大剧院芭蕾舞团</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p:txBody>
      </p:sp>
      <p:pic>
        <p:nvPicPr>
          <p:cNvPr id="5" name="图片 4" descr="女儿"/>
          <p:cNvPicPr>
            <a:picLocks noChangeAspect="1"/>
          </p:cNvPicPr>
          <p:nvPr/>
        </p:nvPicPr>
        <p:blipFill>
          <a:blip r:embed="rId4"/>
          <a:stretch>
            <a:fillRect/>
          </a:stretch>
        </p:blipFill>
        <p:spPr>
          <a:xfrm>
            <a:off x="667385" y="1158240"/>
            <a:ext cx="3313430" cy="20770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1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p:tgtEl>
                                          <p:spTgt spid="4"/>
                                        </p:tgtEl>
                                        <p:attrNameLst>
                                          <p:attrName>ppt_y</p:attrName>
                                        </p:attrNameLst>
                                      </p:cBhvr>
                                      <p:tavLst>
                                        <p:tav tm="0">
                                          <p:val>
                                            <p:strVal val="#ppt_y+#ppt_h*1.125000"/>
                                          </p:val>
                                        </p:tav>
                                        <p:tav tm="100000">
                                          <p:val>
                                            <p:strVal val="#ppt_y"/>
                                          </p:val>
                                        </p:tav>
                                      </p:tavLst>
                                    </p:anim>
                                    <p:animEffect transition="in" filter="wipe(up)">
                                      <p:cBhvr>
                                        <p:cTn id="15" dur="500"/>
                                        <p:tgtEl>
                                          <p:spTgt spid="4"/>
                                        </p:tgtEl>
                                      </p:cBhvr>
                                    </p:animEffect>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Effect transition="in" filter="fade">
                                      <p:cBhvr>
                                        <p:cTn id="19" dur="1000"/>
                                        <p:tgtEl>
                                          <p:spTgt spid="2">
                                            <p:txEl>
                                              <p:pRg st="0" end="0"/>
                                            </p:txEl>
                                          </p:spTgt>
                                        </p:tgtEl>
                                      </p:cBhvr>
                                    </p:animEffect>
                                    <p:anim calcmode="lin" valueType="num">
                                      <p:cBhvr>
                                        <p:cTn id="20"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stretch>
            <a:fillRect/>
          </a:stretch>
        </p:blipFill>
        <p:spPr>
          <a:xfrm>
            <a:off x="0" y="1552575"/>
            <a:ext cx="2529840" cy="3634740"/>
          </a:xfrm>
          <a:prstGeom prst="rect">
            <a:avLst/>
          </a:prstGeom>
        </p:spPr>
      </p:pic>
      <p:pic>
        <p:nvPicPr>
          <p:cNvPr id="11" name="图片 10"/>
          <p:cNvPicPr>
            <a:picLocks noChangeAspect="1"/>
          </p:cNvPicPr>
          <p:nvPr/>
        </p:nvPicPr>
        <p:blipFill rotWithShape="1">
          <a:blip r:embed="rId4" cstate="screen"/>
          <a:srcRect/>
          <a:stretch>
            <a:fillRect/>
          </a:stretch>
        </p:blipFill>
        <p:spPr>
          <a:xfrm>
            <a:off x="6241085" y="3021750"/>
            <a:ext cx="2886235" cy="2121750"/>
          </a:xfrm>
          <a:prstGeom prst="rect">
            <a:avLst/>
          </a:prstGeom>
        </p:spPr>
      </p:pic>
      <p:pic>
        <p:nvPicPr>
          <p:cNvPr id="12" name="图片 11"/>
          <p:cNvPicPr>
            <a:picLocks noChangeAspect="1"/>
          </p:cNvPicPr>
          <p:nvPr/>
        </p:nvPicPr>
        <p:blipFill>
          <a:blip r:embed="rId5" cstate="screen"/>
          <a:stretch>
            <a:fillRect/>
          </a:stretch>
        </p:blipFill>
        <p:spPr>
          <a:xfrm>
            <a:off x="99398" y="4080303"/>
            <a:ext cx="1480593" cy="1063197"/>
          </a:xfrm>
          <a:prstGeom prst="rect">
            <a:avLst/>
          </a:prstGeom>
        </p:spPr>
      </p:pic>
      <p:pic>
        <p:nvPicPr>
          <p:cNvPr id="10" name="图片 9"/>
          <p:cNvPicPr>
            <a:picLocks noChangeAspect="1"/>
          </p:cNvPicPr>
          <p:nvPr/>
        </p:nvPicPr>
        <p:blipFill>
          <a:blip r:embed="rId6" cstate="screen"/>
          <a:stretch>
            <a:fillRect/>
          </a:stretch>
        </p:blipFill>
        <p:spPr>
          <a:xfrm>
            <a:off x="7530465" y="1718945"/>
            <a:ext cx="917575" cy="2657475"/>
          </a:xfrm>
          <a:prstGeom prst="rect">
            <a:avLst/>
          </a:prstGeom>
        </p:spPr>
      </p:pic>
      <p:sp>
        <p:nvSpPr>
          <p:cNvPr id="4" name="文本框 3"/>
          <p:cNvSpPr txBox="1"/>
          <p:nvPr/>
        </p:nvSpPr>
        <p:spPr>
          <a:xfrm>
            <a:off x="2438400" y="1321435"/>
            <a:ext cx="3956050" cy="1284605"/>
          </a:xfrm>
          <a:prstGeom prst="rect">
            <a:avLst/>
          </a:prstGeom>
          <a:noFill/>
        </p:spPr>
        <p:txBody>
          <a:bodyPr wrap="none" rtlCol="0">
            <a:noAutofit/>
          </a:bodyPr>
          <a:p>
            <a:pPr algn="ctr"/>
            <a:r>
              <a:rPr lang="zh-CN" altLang="zh-CN" sz="3600" b="1" dirty="0">
                <a:solidFill>
                  <a:srgbClr val="7030A0"/>
                </a:solidFill>
                <a:cs typeface="+mn-ea"/>
                <a:sym typeface="+mn-lt"/>
              </a:rPr>
              <a:t>第六章</a:t>
            </a:r>
            <a:r>
              <a:rPr lang="en-US" altLang="zh-CN" sz="3600" b="1" dirty="0">
                <a:solidFill>
                  <a:srgbClr val="7030A0"/>
                </a:solidFill>
                <a:cs typeface="+mn-ea"/>
                <a:sym typeface="+mn-lt"/>
              </a:rPr>
              <a:t>     </a:t>
            </a:r>
            <a:r>
              <a:rPr lang="zh-CN" altLang="en-US" sz="3600" b="1" dirty="0">
                <a:solidFill>
                  <a:srgbClr val="7030A0"/>
                </a:solidFill>
                <a:cs typeface="+mn-ea"/>
                <a:sym typeface="+mn-lt"/>
              </a:rPr>
              <a:t>西方芭蕾舞</a:t>
            </a:r>
            <a:endParaRPr lang="zh-CN" altLang="en-US" sz="3600" b="1" dirty="0">
              <a:solidFill>
                <a:srgbClr val="7030A0"/>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8" presetClass="entr" presetSubtype="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strips(downRight)">
                                      <p:cBhvr>
                                        <p:cTn id="18" dur="500"/>
                                        <p:tgtEl>
                                          <p:spTgt spid="4"/>
                                        </p:tgtEl>
                                      </p:cBhvr>
                                    </p:animEffect>
                                  </p:childTnLst>
                                </p:cTn>
                              </p:par>
                            </p:childTnLst>
                          </p:cTn>
                        </p:par>
                        <p:par>
                          <p:cTn id="19" fill="hold">
                            <p:stCondLst>
                              <p:cond delay="1500"/>
                            </p:stCondLst>
                            <p:childTnLst>
                              <p:par>
                                <p:cTn id="20" presetID="45" presetClass="entr" presetSubtype="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500"/>
                                        <p:tgtEl>
                                          <p:spTgt spid="3"/>
                                        </p:tgtEl>
                                      </p:cBhvr>
                                    </p:animEffect>
                                    <p:anim calcmode="lin" valueType="num">
                                      <p:cBhvr>
                                        <p:cTn id="23" dur="1500" fill="hold"/>
                                        <p:tgtEl>
                                          <p:spTgt spid="3"/>
                                        </p:tgtEl>
                                        <p:attrNameLst>
                                          <p:attrName>ppt_w</p:attrName>
                                        </p:attrNameLst>
                                      </p:cBhvr>
                                      <p:tavLst>
                                        <p:tav tm="0" fmla="#ppt_w*sin(2.5*pi*$)">
                                          <p:val>
                                            <p:fltVal val="0"/>
                                          </p:val>
                                        </p:tav>
                                        <p:tav tm="100000">
                                          <p:val>
                                            <p:fltVal val="1"/>
                                          </p:val>
                                        </p:tav>
                                      </p:tavLst>
                                    </p:anim>
                                    <p:anim calcmode="lin" valueType="num">
                                      <p:cBhvr>
                                        <p:cTn id="24" dur="1500" fill="hold"/>
                                        <p:tgtEl>
                                          <p:spTgt spid="3"/>
                                        </p:tgtEl>
                                        <p:attrNameLst>
                                          <p:attrName>ppt_h</p:attrName>
                                        </p:attrNameLst>
                                      </p:cBhvr>
                                      <p:tavLst>
                                        <p:tav tm="0">
                                          <p:val>
                                            <p:strVal val="#ppt_h"/>
                                          </p:val>
                                        </p:tav>
                                        <p:tav tm="100000">
                                          <p:val>
                                            <p:strVal val="#ppt_h"/>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7650" y="394970"/>
            <a:ext cx="7291705" cy="1621155"/>
          </a:xfrm>
          <a:prstGeom prst="rect">
            <a:avLst/>
          </a:prstGeom>
          <a:noFill/>
          <a:ln w="9525">
            <a:noFill/>
          </a:ln>
        </p:spPr>
        <p:txBody>
          <a:bodyPr>
            <a:noAutofit/>
          </a:bodyPr>
          <a:p>
            <a:pPr indent="284480"/>
            <a:endParaRPr lang="zh-CN" altLang="en-US" sz="1800" b="0">
              <a:ea typeface="宋体" panose="02010600030101010101" pitchFamily="2" charset="-122"/>
            </a:endParaRPr>
          </a:p>
        </p:txBody>
      </p:sp>
      <p:grpSp>
        <p:nvGrpSpPr>
          <p:cNvPr id="5" name="组合 4"/>
          <p:cNvGrpSpPr/>
          <p:nvPr/>
        </p:nvGrpSpPr>
        <p:grpSpPr>
          <a:xfrm>
            <a:off x="0" y="125730"/>
            <a:ext cx="1850390" cy="1107440"/>
            <a:chOff x="4759575" y="2702082"/>
            <a:chExt cx="2242399" cy="1517203"/>
          </a:xfrm>
        </p:grpSpPr>
        <p:sp>
          <p:nvSpPr>
            <p:cNvPr id="6" name="任意多边形 24"/>
            <p:cNvSpPr/>
            <p:nvPr>
              <p:custDataLst>
                <p:tags r:id="rId1"/>
              </p:custDataLst>
            </p:nvPr>
          </p:nvSpPr>
          <p:spPr bwMode="auto">
            <a:xfrm rot="-5400000">
              <a:off x="5192200" y="2409511"/>
              <a:ext cx="1517203" cy="2102345"/>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7" name="椭圆 6"/>
            <p:cNvSpPr/>
            <p:nvPr>
              <p:custDataLst>
                <p:tags r:id="rId2"/>
              </p:custDataLst>
            </p:nvPr>
          </p:nvSpPr>
          <p:spPr>
            <a:xfrm>
              <a:off x="5023522" y="2825432"/>
              <a:ext cx="1268949" cy="122270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31" name="文本框 30"/>
            <p:cNvSpPr txBox="1"/>
            <p:nvPr>
              <p:custDataLst>
                <p:tags r:id="rId3"/>
              </p:custDataLst>
            </p:nvPr>
          </p:nvSpPr>
          <p:spPr>
            <a:xfrm>
              <a:off x="4759575" y="3165530"/>
              <a:ext cx="1839725" cy="513274"/>
            </a:xfrm>
            <a:prstGeom prst="rect">
              <a:avLst/>
            </a:prstGeom>
            <a:noFill/>
          </p:spPr>
          <p:txBody>
            <a:bodyPr wrap="squar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a:t>
              </a: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仙女》</a:t>
              </a:r>
              <a:r>
                <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rPr>
                <a:t> </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3" name="文本框 2"/>
          <p:cNvSpPr txBox="1"/>
          <p:nvPr/>
        </p:nvSpPr>
        <p:spPr>
          <a:xfrm>
            <a:off x="4065905" y="1233170"/>
            <a:ext cx="4453255" cy="196596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rPr>
              <a:t>首演时间： 1832年</a:t>
            </a:r>
            <a:endParaRPr sz="16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rPr>
              <a:t>首演地点： 巴黎歌剧院</a:t>
            </a:r>
            <a:endParaRPr sz="16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6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a:solidFill>
                  <a:srgbClr val="7030A0"/>
                </a:solidFill>
                <a:latin typeface="宋体" panose="02010600030101010101" pitchFamily="2" charset="-122"/>
                <a:ea typeface="宋体" panose="02010600030101010101" pitchFamily="2" charset="-122"/>
                <a:cs typeface="宋体" panose="02010600030101010101" pitchFamily="2" charset="-122"/>
              </a:rPr>
              <a:t>剧：</a:t>
            </a:r>
            <a:r>
              <a:rPr lang="en-US" sz="16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a:solidFill>
                  <a:srgbClr val="7030A0"/>
                </a:solidFill>
                <a:latin typeface="宋体" panose="02010600030101010101" pitchFamily="2" charset="-122"/>
                <a:ea typeface="宋体" panose="02010600030101010101" pitchFamily="2" charset="-122"/>
                <a:cs typeface="宋体" panose="02010600030101010101" pitchFamily="2" charset="-122"/>
              </a:rPr>
              <a:t>A·努里</a:t>
            </a:r>
            <a:endParaRPr sz="16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rPr>
              <a:t>作</a:t>
            </a:r>
            <a:r>
              <a:rPr lang="en-US" sz="16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a:solidFill>
                  <a:srgbClr val="7030A0"/>
                </a:solidFill>
                <a:latin typeface="宋体" panose="02010600030101010101" pitchFamily="2" charset="-122"/>
                <a:ea typeface="宋体" panose="02010600030101010101" pitchFamily="2" charset="-122"/>
                <a:cs typeface="宋体" panose="02010600030101010101" pitchFamily="2" charset="-122"/>
              </a:rPr>
              <a:t>曲：</a:t>
            </a:r>
            <a:r>
              <a:rPr lang="en-US" sz="16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a:solidFill>
                  <a:srgbClr val="7030A0"/>
                </a:solidFill>
                <a:latin typeface="宋体" panose="02010600030101010101" pitchFamily="2" charset="-122"/>
                <a:ea typeface="宋体" panose="02010600030101010101" pitchFamily="2" charset="-122"/>
                <a:cs typeface="宋体" panose="02010600030101010101" pitchFamily="2" charset="-122"/>
              </a:rPr>
              <a:t>J·M·施奈泽弗</a:t>
            </a:r>
            <a:endParaRPr sz="16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rPr>
              <a:t>总</a:t>
            </a:r>
            <a:r>
              <a:rPr lang="en-US" sz="16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6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a:solidFill>
                  <a:srgbClr val="7030A0"/>
                </a:solidFill>
                <a:latin typeface="宋体" panose="02010600030101010101" pitchFamily="2" charset="-122"/>
                <a:ea typeface="宋体" panose="02010600030101010101" pitchFamily="2" charset="-122"/>
                <a:cs typeface="宋体" panose="02010600030101010101" pitchFamily="2" charset="-122"/>
              </a:rPr>
              <a:t>导： 菲利普 ·塔里奥尼</a:t>
            </a:r>
            <a:endParaRPr sz="16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rPr>
              <a:t>主</a:t>
            </a:r>
            <a:r>
              <a:rPr lang="en-US" sz="16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a:solidFill>
                  <a:srgbClr val="7030A0"/>
                </a:solidFill>
                <a:latin typeface="宋体" panose="02010600030101010101" pitchFamily="2" charset="-122"/>
                <a:ea typeface="宋体" panose="02010600030101010101" pitchFamily="2" charset="-122"/>
                <a:cs typeface="宋体" panose="02010600030101010101" pitchFamily="2" charset="-122"/>
              </a:rPr>
              <a:t>演： 玛丽 ·塔里奥尼（饰仙女）</a:t>
            </a:r>
            <a:endParaRPr sz="16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rPr>
              <a:t>演出单位： 巴黎歌剧院芭蕾舞团</a:t>
            </a:r>
            <a:endParaRPr sz="1600">
              <a:solidFill>
                <a:srgbClr val="7030A0"/>
              </a:solidFill>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800735" y="3681095"/>
            <a:ext cx="7383145" cy="91440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pPr>
            <a:r>
              <a:rPr lang="en-US" altLang="zh-CN" sz="1600" b="1">
                <a:solidFill>
                  <a:srgbClr val="000000"/>
                </a:solidFill>
                <a:ea typeface="宋体" panose="02010600030101010101" pitchFamily="2" charset="-122"/>
              </a:rPr>
              <a:t> </a:t>
            </a:r>
            <a:r>
              <a:rPr lang="zh-CN" altLang="en-US" sz="1600">
                <a:solidFill>
                  <a:srgbClr val="000000"/>
                </a:solidFill>
                <a:ea typeface="宋体" panose="02010600030101010101" pitchFamily="2" charset="-122"/>
              </a:rPr>
              <a:t>《仙女》是浪漫芭蕾时期舞剧的处女作和早期代表作，也是芭蕾史上</a:t>
            </a:r>
            <a:r>
              <a:rPr lang="zh-CN" altLang="en-US" sz="1600" b="1">
                <a:solidFill>
                  <a:schemeClr val="accent3"/>
                </a:solidFill>
                <a:ea typeface="宋体" panose="02010600030101010101" pitchFamily="2" charset="-122"/>
              </a:rPr>
              <a:t>开脚尖舞之先河的里程碑之作</a:t>
            </a:r>
            <a:r>
              <a:rPr lang="zh-CN" altLang="en-US" sz="1600">
                <a:solidFill>
                  <a:srgbClr val="000000"/>
                </a:solidFill>
                <a:ea typeface="宋体" panose="02010600030101010101" pitchFamily="2" charset="-122"/>
              </a:rPr>
              <a:t>。作品选择了仙女与世俗男子相爱的故事题材，第一次将脚尖功的技术提到一个新的高度，剧中白色纱裙</a:t>
            </a:r>
            <a:r>
              <a:rPr lang="zh-CN" altLang="en-US" sz="1600" b="1">
                <a:solidFill>
                  <a:schemeClr val="accent3"/>
                </a:solidFill>
                <a:ea typeface="宋体" panose="02010600030101010101" pitchFamily="2" charset="-122"/>
              </a:rPr>
              <a:t>开创了“白裙芭蕾”时期</a:t>
            </a:r>
            <a:r>
              <a:rPr lang="zh-CN" altLang="en-US" sz="1600">
                <a:solidFill>
                  <a:srgbClr val="000000"/>
                </a:solidFill>
                <a:ea typeface="宋体" panose="02010600030101010101" pitchFamily="2" charset="-122"/>
              </a:rPr>
              <a:t>。</a:t>
            </a:r>
            <a:endParaRPr lang="zh-CN" altLang="en-US" sz="1600">
              <a:solidFill>
                <a:srgbClr val="000000"/>
              </a:solidFill>
              <a:ea typeface="宋体" panose="02010600030101010101" pitchFamily="2" charset="-122"/>
            </a:endParaRPr>
          </a:p>
        </p:txBody>
      </p:sp>
      <p:pic>
        <p:nvPicPr>
          <p:cNvPr id="8" name="图片 7" descr="仙女"/>
          <p:cNvPicPr>
            <a:picLocks noChangeAspect="1"/>
          </p:cNvPicPr>
          <p:nvPr/>
        </p:nvPicPr>
        <p:blipFill>
          <a:blip r:embed="rId4"/>
          <a:stretch>
            <a:fillRect/>
          </a:stretch>
        </p:blipFill>
        <p:spPr>
          <a:xfrm>
            <a:off x="845820" y="1233170"/>
            <a:ext cx="3350260" cy="19831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fill="hold"/>
                                        <p:tgtEl>
                                          <p:spTgt spid="5"/>
                                        </p:tgtEl>
                                        <p:attrNameLst>
                                          <p:attrName>ppt_x</p:attrName>
                                        </p:attrNameLst>
                                      </p:cBhvr>
                                      <p:tavLst>
                                        <p:tav tm="0">
                                          <p:val>
                                            <p:strVal val="0-#ppt_w/2"/>
                                          </p:val>
                                        </p:tav>
                                        <p:tav tm="100000">
                                          <p:val>
                                            <p:strVal val="#ppt_x"/>
                                          </p:val>
                                        </p:tav>
                                      </p:tavLst>
                                    </p:anim>
                                    <p:anim calcmode="lin" valueType="num">
                                      <p:cBhvr additive="base">
                                        <p:cTn id="8" dur="25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par>
                          <p:cTn id="13" fill="hold">
                            <p:stCondLst>
                              <p:cond delay="1000"/>
                            </p:stCondLst>
                            <p:childTnLst>
                              <p:par>
                                <p:cTn id="14" presetID="42" presetClass="entr" presetSubtype="0" fill="hold" grpId="2"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animBg="1"/>
      <p:bldP spid="4" grpId="0" bldLvl="0" animBg="1"/>
      <p:bldP spid="4" grpId="1" animBg="1"/>
      <p:bldP spid="3" grpId="2"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7390" y="3411220"/>
            <a:ext cx="7855585" cy="1214120"/>
          </a:xfrm>
          <a:prstGeom prst="rect">
            <a:avLst/>
          </a:prstGeom>
          <a:noFill/>
          <a:ln w="9525">
            <a:noFill/>
          </a:ln>
        </p:spPr>
        <p:txBody>
          <a:bodyPr>
            <a:noAutofit/>
          </a:bodyPr>
          <a:p>
            <a:pPr indent="284480" fontAlgn="auto">
              <a:lnSpc>
                <a:spcPct val="125000"/>
              </a:lnSpc>
              <a:spcBef>
                <a:spcPts val="0"/>
              </a:spcBef>
              <a:spcAft>
                <a:spcPts val="0"/>
              </a:spcAft>
            </a:pPr>
            <a:r>
              <a:rPr lang="en-US" altLang="zh-CN" sz="1600" b="1">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舞剧《吉赛尔》是法国“浪漫主义芭蕾”时期</a:t>
            </a:r>
            <a:r>
              <a:rPr lang="zh-CN" sz="1600">
                <a:latin typeface="宋体" panose="02010600030101010101" pitchFamily="2" charset="-122"/>
                <a:ea typeface="宋体" panose="02010600030101010101" pitchFamily="2" charset="-122"/>
                <a:cs typeface="宋体" panose="02010600030101010101" pitchFamily="2" charset="-122"/>
                <a:sym typeface="+mn-ea"/>
              </a:rPr>
              <a:t>中期代表作、</a:t>
            </a:r>
            <a:r>
              <a:rPr lang="zh-CN" sz="1600">
                <a:latin typeface="宋体" panose="02010600030101010101" pitchFamily="2" charset="-122"/>
                <a:ea typeface="宋体" panose="02010600030101010101" pitchFamily="2" charset="-122"/>
                <a:cs typeface="宋体" panose="02010600030101010101" pitchFamily="2" charset="-122"/>
              </a:rPr>
              <a:t>悲剧代表作和巅峰之作。舞剧的灵感来自德国诗人海涅的《妖精的故事》及法国作家雨果《东方诗集》中的一首诗《幽灵》。</a:t>
            </a:r>
            <a:endParaRPr lang="zh-CN" sz="1600">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4406900" y="829310"/>
            <a:ext cx="3992245" cy="237045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首演时间：1841年</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首演地点：巴黎歌剧院</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剧：戈蒂埃、圣·乔治、 </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endParaRPr lang="en-US"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T·戈捷、 J·科拉利</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作</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曲：阿道夫·亚当</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总</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导：科拉利、朱尔·佩罗</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演出单位：巴黎歌剧院芭蕾舞团</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p:txBody>
      </p:sp>
      <p:grpSp>
        <p:nvGrpSpPr>
          <p:cNvPr id="3" name="组合 2"/>
          <p:cNvGrpSpPr/>
          <p:nvPr/>
        </p:nvGrpSpPr>
        <p:grpSpPr>
          <a:xfrm>
            <a:off x="-275" y="100305"/>
            <a:ext cx="1824990" cy="943610"/>
            <a:chOff x="2953394" y="2742843"/>
            <a:chExt cx="1940320" cy="1003241"/>
          </a:xfrm>
        </p:grpSpPr>
        <p:sp>
          <p:nvSpPr>
            <p:cNvPr id="44038" name="任意多边形 21"/>
            <p:cNvSpPr/>
            <p:nvPr>
              <p:custDataLst>
                <p:tags r:id="rId1"/>
              </p:custDataLst>
            </p:nvPr>
          </p:nvSpPr>
          <p:spPr bwMode="auto">
            <a:xfrm rot="-5400000">
              <a:off x="3462441" y="2314811"/>
              <a:ext cx="1003241" cy="185930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23" name="椭圆 22"/>
            <p:cNvSpPr/>
            <p:nvPr>
              <p:custDataLst>
                <p:tags r:id="rId2"/>
              </p:custDataLst>
            </p:nvPr>
          </p:nvSpPr>
          <p:spPr>
            <a:xfrm>
              <a:off x="3211968" y="2880569"/>
              <a:ext cx="1072779" cy="770322"/>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30" name="文本框 29"/>
            <p:cNvSpPr txBox="1"/>
            <p:nvPr>
              <p:custDataLst>
                <p:tags r:id="rId3"/>
              </p:custDataLst>
            </p:nvPr>
          </p:nvSpPr>
          <p:spPr>
            <a:xfrm>
              <a:off x="2953394" y="2742900"/>
              <a:ext cx="1494735" cy="725763"/>
            </a:xfrm>
            <a:prstGeom prst="rect">
              <a:avLst/>
            </a:prstGeom>
            <a:noFill/>
          </p:spPr>
          <p:txBody>
            <a:bodyPr wrap="non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a:t>
              </a: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吉赛尔》</a:t>
              </a:r>
              <a:endPar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pic>
        <p:nvPicPr>
          <p:cNvPr id="1278" name="IM 1278"/>
          <p:cNvPicPr/>
          <p:nvPr/>
        </p:nvPicPr>
        <p:blipFill>
          <a:blip r:embed="rId4"/>
          <a:stretch>
            <a:fillRect/>
          </a:stretch>
        </p:blipFill>
        <p:spPr>
          <a:xfrm>
            <a:off x="1555750" y="982345"/>
            <a:ext cx="2851150" cy="19653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8" presetClass="entr" presetSubtype="32" fill="hold" nodeType="afterEffect">
                                  <p:stCondLst>
                                    <p:cond delay="0"/>
                                  </p:stCondLst>
                                  <p:childTnLst>
                                    <p:set>
                                      <p:cBhvr>
                                        <p:cTn id="10" dur="1" fill="hold">
                                          <p:stCondLst>
                                            <p:cond delay="0"/>
                                          </p:stCondLst>
                                        </p:cTn>
                                        <p:tgtEl>
                                          <p:spTgt spid="1278"/>
                                        </p:tgtEl>
                                        <p:attrNameLst>
                                          <p:attrName>style.visibility</p:attrName>
                                        </p:attrNameLst>
                                      </p:cBhvr>
                                      <p:to>
                                        <p:strVal val="visible"/>
                                      </p:to>
                                    </p:set>
                                    <p:animEffect transition="in" filter="diamond(out)">
                                      <p:cBhvr>
                                        <p:cTn id="11" dur="2000"/>
                                        <p:tgtEl>
                                          <p:spTgt spid="1278"/>
                                        </p:tgtEl>
                                      </p:cBhvr>
                                    </p:animEffect>
                                  </p:childTnLst>
                                </p:cTn>
                              </p:par>
                            </p:childTnLst>
                          </p:cTn>
                        </p:par>
                        <p:par>
                          <p:cTn id="12" fill="hold">
                            <p:stCondLst>
                              <p:cond delay="2500"/>
                            </p:stCondLst>
                            <p:childTnLst>
                              <p:par>
                                <p:cTn id="13" presetID="1"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par>
                          <p:cTn id="15" fill="hold">
                            <p:stCondLst>
                              <p:cond delay="2500"/>
                            </p:stCondLst>
                            <p:childTnLst>
                              <p:par>
                                <p:cTn id="16" presetID="42" presetClass="entr" presetSubtype="0" fill="hold" nodeType="afterEffect">
                                  <p:stCondLst>
                                    <p:cond delay="0"/>
                                  </p:stCondLst>
                                  <p:childTnLst>
                                    <p:set>
                                      <p:cBhvr>
                                        <p:cTn id="17" dur="1" fill="hold">
                                          <p:stCondLst>
                                            <p:cond delay="0"/>
                                          </p:stCondLst>
                                        </p:cTn>
                                        <p:tgtEl>
                                          <p:spTgt spid="2">
                                            <p:txEl>
                                              <p:pRg st="0" end="0"/>
                                            </p:txEl>
                                          </p:spTgt>
                                        </p:tgtEl>
                                        <p:attrNameLst>
                                          <p:attrName>style.visibility</p:attrName>
                                        </p:attrNameLst>
                                      </p:cBhvr>
                                      <p:to>
                                        <p:strVal val="visible"/>
                                      </p:to>
                                    </p:set>
                                    <p:animEffect transition="in" filter="fade">
                                      <p:cBhvr>
                                        <p:cTn id="18" dur="1000"/>
                                        <p:tgtEl>
                                          <p:spTgt spid="2">
                                            <p:txEl>
                                              <p:pRg st="0" end="0"/>
                                            </p:txEl>
                                          </p:spTgt>
                                        </p:tgtEl>
                                      </p:cBhvr>
                                    </p:animEffect>
                                    <p:anim calcmode="lin" valueType="num">
                                      <p:cBhvr>
                                        <p:cTn id="19"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7650" y="394970"/>
            <a:ext cx="7291705" cy="1621155"/>
          </a:xfrm>
          <a:prstGeom prst="rect">
            <a:avLst/>
          </a:prstGeom>
          <a:noFill/>
          <a:ln w="9525">
            <a:noFill/>
          </a:ln>
        </p:spPr>
        <p:txBody>
          <a:bodyPr>
            <a:noAutofit/>
          </a:bodyPr>
          <a:p>
            <a:pPr indent="284480"/>
            <a:endParaRPr lang="zh-CN" altLang="en-US" sz="1800" b="0">
              <a:ea typeface="宋体" panose="02010600030101010101" pitchFamily="2" charset="-122"/>
            </a:endParaRPr>
          </a:p>
        </p:txBody>
      </p:sp>
      <p:grpSp>
        <p:nvGrpSpPr>
          <p:cNvPr id="5" name="组合 4"/>
          <p:cNvGrpSpPr/>
          <p:nvPr/>
        </p:nvGrpSpPr>
        <p:grpSpPr>
          <a:xfrm>
            <a:off x="0" y="97155"/>
            <a:ext cx="1850390" cy="974090"/>
            <a:chOff x="4759575" y="2702082"/>
            <a:chExt cx="2242399" cy="1517203"/>
          </a:xfrm>
        </p:grpSpPr>
        <p:sp>
          <p:nvSpPr>
            <p:cNvPr id="6" name="任意多边形 24"/>
            <p:cNvSpPr/>
            <p:nvPr>
              <p:custDataLst>
                <p:tags r:id="rId1"/>
              </p:custDataLst>
            </p:nvPr>
          </p:nvSpPr>
          <p:spPr bwMode="auto">
            <a:xfrm rot="-5400000">
              <a:off x="5192200" y="2409511"/>
              <a:ext cx="1517203" cy="2102345"/>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7" name="椭圆 6"/>
            <p:cNvSpPr/>
            <p:nvPr>
              <p:custDataLst>
                <p:tags r:id="rId2"/>
              </p:custDataLst>
            </p:nvPr>
          </p:nvSpPr>
          <p:spPr>
            <a:xfrm>
              <a:off x="5023522" y="2825432"/>
              <a:ext cx="1268949" cy="122270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31" name="文本框 30"/>
            <p:cNvSpPr txBox="1"/>
            <p:nvPr>
              <p:custDataLst>
                <p:tags r:id="rId3"/>
              </p:custDataLst>
            </p:nvPr>
          </p:nvSpPr>
          <p:spPr>
            <a:xfrm>
              <a:off x="4759575" y="3165530"/>
              <a:ext cx="1839725" cy="583540"/>
            </a:xfrm>
            <a:prstGeom prst="rect">
              <a:avLst/>
            </a:prstGeom>
            <a:noFill/>
          </p:spPr>
          <p:txBody>
            <a:bodyPr wrap="squar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a:t>
              </a: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天鹅湖》</a:t>
              </a:r>
              <a:r>
                <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rPr>
                <a:t> </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3" name="文本框 2"/>
          <p:cNvSpPr txBox="1"/>
          <p:nvPr/>
        </p:nvSpPr>
        <p:spPr>
          <a:xfrm>
            <a:off x="4155440" y="934085"/>
            <a:ext cx="4582795" cy="237490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pPr>
            <a:r>
              <a:rPr sz="1400" b="0">
                <a:solidFill>
                  <a:srgbClr val="7030A0"/>
                </a:solidFill>
                <a:latin typeface="宋体" panose="02010600030101010101" pitchFamily="2" charset="-122"/>
                <a:ea typeface="宋体" panose="02010600030101010101" pitchFamily="2" charset="-122"/>
                <a:cs typeface="宋体" panose="02010600030101010101" pitchFamily="2" charset="-122"/>
              </a:rPr>
              <a:t>首演时间：1877年</a:t>
            </a:r>
            <a:endParaRPr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400" b="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400" b="0">
                <a:solidFill>
                  <a:srgbClr val="7030A0"/>
                </a:solidFill>
                <a:latin typeface="宋体" panose="02010600030101010101" pitchFamily="2" charset="-122"/>
                <a:ea typeface="宋体" panose="02010600030101010101" pitchFamily="2" charset="-122"/>
                <a:cs typeface="宋体" panose="02010600030101010101" pitchFamily="2" charset="-122"/>
              </a:rPr>
              <a:t>剧：V·P ·别吉切夫、 V·盖里采尔</a:t>
            </a:r>
            <a:endParaRPr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400" b="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400" b="0">
                <a:solidFill>
                  <a:srgbClr val="7030A0"/>
                </a:solidFill>
                <a:latin typeface="宋体" panose="02010600030101010101" pitchFamily="2" charset="-122"/>
                <a:ea typeface="宋体" panose="02010600030101010101" pitchFamily="2" charset="-122"/>
                <a:cs typeface="宋体" panose="02010600030101010101" pitchFamily="2" charset="-122"/>
              </a:rPr>
              <a:t>导：W·莱辛格尔</a:t>
            </a:r>
            <a:endParaRPr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400" b="0">
                <a:solidFill>
                  <a:srgbClr val="7030A0"/>
                </a:solidFill>
                <a:latin typeface="宋体" panose="02010600030101010101" pitchFamily="2" charset="-122"/>
                <a:ea typeface="宋体" panose="02010600030101010101" pitchFamily="2" charset="-122"/>
                <a:cs typeface="宋体" panose="02010600030101010101" pitchFamily="2" charset="-122"/>
              </a:rPr>
              <a:t>作</a:t>
            </a:r>
            <a:r>
              <a:rPr 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400" b="0">
                <a:solidFill>
                  <a:srgbClr val="7030A0"/>
                </a:solidFill>
                <a:latin typeface="宋体" panose="02010600030101010101" pitchFamily="2" charset="-122"/>
                <a:ea typeface="宋体" panose="02010600030101010101" pitchFamily="2" charset="-122"/>
                <a:cs typeface="宋体" panose="02010600030101010101" pitchFamily="2" charset="-122"/>
              </a:rPr>
              <a:t>曲：彼得·伊里奇·柴科夫斯基</a:t>
            </a:r>
            <a:endParaRPr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400" b="0">
                <a:solidFill>
                  <a:srgbClr val="7030A0"/>
                </a:solidFill>
                <a:latin typeface="宋体" panose="02010600030101010101" pitchFamily="2" charset="-122"/>
                <a:ea typeface="宋体" panose="02010600030101010101" pitchFamily="2" charset="-122"/>
                <a:cs typeface="宋体" panose="02010600030101010101" pitchFamily="2" charset="-122"/>
              </a:rPr>
              <a:t>成功公演：1895年</a:t>
            </a:r>
            <a:endParaRPr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400" b="0">
                <a:solidFill>
                  <a:srgbClr val="7030A0"/>
                </a:solidFill>
                <a:latin typeface="宋体" panose="02010600030101010101" pitchFamily="2" charset="-122"/>
                <a:ea typeface="宋体" panose="02010600030101010101" pitchFamily="2" charset="-122"/>
                <a:cs typeface="宋体" panose="02010600030101010101" pitchFamily="2" charset="-122"/>
              </a:rPr>
              <a:t>公演地点：马林斯基剧院</a:t>
            </a:r>
            <a:endParaRPr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400" b="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400" b="0">
                <a:solidFill>
                  <a:srgbClr val="7030A0"/>
                </a:solidFill>
                <a:latin typeface="宋体" panose="02010600030101010101" pitchFamily="2" charset="-122"/>
                <a:ea typeface="宋体" panose="02010600030101010101" pitchFamily="2" charset="-122"/>
                <a:cs typeface="宋体" panose="02010600030101010101" pitchFamily="2" charset="-122"/>
              </a:rPr>
              <a:t>导：马留斯·彼季帕、列夫·伊万诺夫</a:t>
            </a:r>
            <a:endParaRPr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lang="zh-CN" sz="1400">
                <a:solidFill>
                  <a:srgbClr val="7030A0"/>
                </a:solidFill>
                <a:latin typeface="宋体" panose="02010600030101010101" pitchFamily="2" charset="-122"/>
                <a:ea typeface="宋体" panose="02010600030101010101" pitchFamily="2" charset="-122"/>
                <a:cs typeface="宋体" panose="02010600030101010101" pitchFamily="2" charset="-122"/>
                <a:sym typeface="+mn-ea"/>
              </a:rPr>
              <a:t>演出单位</a:t>
            </a:r>
            <a:r>
              <a:rPr sz="1400">
                <a:solidFill>
                  <a:srgbClr val="7030A0"/>
                </a:solidFill>
                <a:latin typeface="宋体" panose="02010600030101010101" pitchFamily="2" charset="-122"/>
                <a:ea typeface="宋体" panose="02010600030101010101" pitchFamily="2" charset="-122"/>
                <a:cs typeface="宋体" panose="02010600030101010101" pitchFamily="2" charset="-122"/>
                <a:sym typeface="+mn-ea"/>
              </a:rPr>
              <a:t>：马林斯基</a:t>
            </a:r>
            <a:r>
              <a:rPr lang="zh-CN" sz="1400">
                <a:solidFill>
                  <a:srgbClr val="7030A0"/>
                </a:solidFill>
                <a:latin typeface="宋体" panose="02010600030101010101" pitchFamily="2" charset="-122"/>
                <a:ea typeface="宋体" panose="02010600030101010101" pitchFamily="2" charset="-122"/>
                <a:cs typeface="宋体" panose="02010600030101010101" pitchFamily="2" charset="-122"/>
                <a:sym typeface="+mn-ea"/>
              </a:rPr>
              <a:t>剧院芭蕾舞团</a:t>
            </a:r>
            <a:endParaRPr lang="zh-CN" sz="1400" b="0">
              <a:solidFill>
                <a:srgbClr val="7030A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nvSpPr>
        <p:spPr>
          <a:xfrm>
            <a:off x="745490" y="3474720"/>
            <a:ext cx="7465695" cy="91440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pPr>
            <a:r>
              <a:rPr lang="zh-CN" altLang="en-US" sz="1600">
                <a:solidFill>
                  <a:srgbClr val="000000"/>
                </a:solidFill>
                <a:latin typeface="宋体" panose="02010600030101010101" pitchFamily="2" charset="-122"/>
                <a:ea typeface="宋体" panose="02010600030101010101" pitchFamily="2" charset="-122"/>
              </a:rPr>
              <a:t>《天鹅湖》是俄国古典芭蕾的中期代表作，取材于中世纪穆索斯的《德国民间童话集》，主要呈现了一个浪漫的爱情神话故事。该剧</a:t>
            </a:r>
            <a:r>
              <a:rPr lang="zh-CN" altLang="en-US" sz="1600" b="1">
                <a:solidFill>
                  <a:schemeClr val="accent3"/>
                </a:solidFill>
                <a:latin typeface="宋体" panose="02010600030101010101" pitchFamily="2" charset="-122"/>
                <a:ea typeface="宋体" panose="02010600030101010101" pitchFamily="2" charset="-122"/>
              </a:rPr>
              <a:t>奠定了俄罗斯芭蕾在19世纪后半叶世界芭蕾发展史上的地位，代表着古典芭蕾的最高成就</a:t>
            </a:r>
            <a:r>
              <a:rPr lang="zh-CN" altLang="en-US" sz="1600">
                <a:solidFill>
                  <a:srgbClr val="000000"/>
                </a:solidFill>
                <a:latin typeface="宋体" panose="02010600030101010101" pitchFamily="2" charset="-122"/>
                <a:ea typeface="宋体" panose="02010600030101010101" pitchFamily="2" charset="-122"/>
              </a:rPr>
              <a:t>。</a:t>
            </a:r>
            <a:endParaRPr lang="zh-CN" altLang="en-US" sz="1600">
              <a:solidFill>
                <a:srgbClr val="000000"/>
              </a:solidFill>
              <a:latin typeface="宋体" panose="02010600030101010101" pitchFamily="2" charset="-122"/>
              <a:ea typeface="宋体" panose="02010600030101010101" pitchFamily="2" charset="-122"/>
            </a:endParaRPr>
          </a:p>
        </p:txBody>
      </p:sp>
      <p:pic>
        <p:nvPicPr>
          <p:cNvPr id="9" name="图片 8" descr="4"/>
          <p:cNvPicPr>
            <a:picLocks noChangeAspect="1"/>
          </p:cNvPicPr>
          <p:nvPr/>
        </p:nvPicPr>
        <p:blipFill>
          <a:blip r:embed="rId4"/>
          <a:stretch>
            <a:fillRect/>
          </a:stretch>
        </p:blipFill>
        <p:spPr>
          <a:xfrm>
            <a:off x="1134110" y="1144270"/>
            <a:ext cx="3070860" cy="2011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fill="hold"/>
                                        <p:tgtEl>
                                          <p:spTgt spid="5"/>
                                        </p:tgtEl>
                                        <p:attrNameLst>
                                          <p:attrName>ppt_x</p:attrName>
                                        </p:attrNameLst>
                                      </p:cBhvr>
                                      <p:tavLst>
                                        <p:tav tm="0">
                                          <p:val>
                                            <p:strVal val="0-#ppt_w/2"/>
                                          </p:val>
                                        </p:tav>
                                        <p:tav tm="100000">
                                          <p:val>
                                            <p:strVal val="#ppt_x"/>
                                          </p:val>
                                        </p:tav>
                                      </p:tavLst>
                                    </p:anim>
                                    <p:anim calcmode="lin" valueType="num">
                                      <p:cBhvr additive="base">
                                        <p:cTn id="8" dur="25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500"/>
                                        <p:tgtEl>
                                          <p:spTgt spid="9"/>
                                        </p:tgtEl>
                                      </p:cBhvr>
                                    </p:animEffect>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4" grpId="0" bldLvl="0" animBg="1"/>
      <p:bldP spid="4"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0370" y="3489960"/>
            <a:ext cx="8100695" cy="1214120"/>
          </a:xfrm>
          <a:prstGeom prst="rect">
            <a:avLst/>
          </a:prstGeom>
          <a:noFill/>
          <a:ln w="9525">
            <a:noFill/>
          </a:ln>
        </p:spPr>
        <p:txBody>
          <a:bodyPr>
            <a:noAutofit/>
          </a:bodyPr>
          <a:p>
            <a:pPr indent="284480" fontAlgn="auto">
              <a:lnSpc>
                <a:spcPct val="125000"/>
              </a:lnSpc>
            </a:pPr>
            <a:r>
              <a:rPr lang="en-US" sz="1600" b="1">
                <a:latin typeface="宋体" panose="02010600030101010101" pitchFamily="2" charset="-122"/>
                <a:ea typeface="宋体" panose="02010600030101010101" pitchFamily="2" charset="-122"/>
                <a:cs typeface="宋体" panose="02010600030101010101" pitchFamily="2" charset="-122"/>
              </a:rPr>
              <a:t> </a:t>
            </a:r>
            <a:r>
              <a:rPr sz="1600">
                <a:latin typeface="宋体" panose="02010600030101010101" pitchFamily="2" charset="-122"/>
                <a:ea typeface="宋体" panose="02010600030101010101" pitchFamily="2" charset="-122"/>
                <a:cs typeface="宋体" panose="02010600030101010101" pitchFamily="2" charset="-122"/>
              </a:rPr>
              <a:t>舞剧《睡美人》是俄罗斯古典芭蕾中期的代表作，它的成功</a:t>
            </a:r>
            <a:r>
              <a:rPr sz="1600" b="1">
                <a:solidFill>
                  <a:schemeClr val="accent3"/>
                </a:solidFill>
                <a:latin typeface="宋体" panose="02010600030101010101" pitchFamily="2" charset="-122"/>
                <a:ea typeface="宋体" panose="02010600030101010101" pitchFamily="2" charset="-122"/>
                <a:cs typeface="宋体" panose="02010600030101010101" pitchFamily="2" charset="-122"/>
              </a:rPr>
              <a:t>象征着“古典芭蕾之父”彼季帕的最高成就</a:t>
            </a:r>
            <a:r>
              <a:rPr sz="1600">
                <a:latin typeface="宋体" panose="02010600030101010101" pitchFamily="2" charset="-122"/>
                <a:ea typeface="宋体" panose="02010600030101010101" pitchFamily="2" charset="-122"/>
                <a:cs typeface="宋体" panose="02010600030101010101" pitchFamily="2" charset="-122"/>
              </a:rPr>
              <a:t>。</a:t>
            </a:r>
            <a:r>
              <a:rPr lang="zh-CN" sz="1600">
                <a:latin typeface="宋体" panose="02010600030101010101" pitchFamily="2" charset="-122"/>
                <a:ea typeface="宋体" panose="02010600030101010101" pitchFamily="2" charset="-122"/>
                <a:cs typeface="宋体" panose="02010600030101010101" pitchFamily="2" charset="-122"/>
              </a:rPr>
              <a:t>该剧以《林中睡美人》为蓝本</a:t>
            </a:r>
            <a:r>
              <a:rPr sz="1600">
                <a:latin typeface="宋体" panose="02010600030101010101" pitchFamily="2" charset="-122"/>
                <a:ea typeface="宋体" panose="02010600030101010101" pitchFamily="2" charset="-122"/>
                <a:cs typeface="宋体" panose="02010600030101010101" pitchFamily="2" charset="-122"/>
              </a:rPr>
              <a:t>，讲述了</a:t>
            </a:r>
            <a:r>
              <a:rPr lang="zh-CN" sz="1600">
                <a:latin typeface="宋体" panose="02010600030101010101" pitchFamily="2" charset="-122"/>
                <a:ea typeface="宋体" panose="02010600030101010101" pitchFamily="2" charset="-122"/>
                <a:cs typeface="宋体" panose="02010600030101010101" pitchFamily="2" charset="-122"/>
              </a:rPr>
              <a:t>奥罗拉公主和德西雷王子的爱情故事，</a:t>
            </a:r>
            <a:r>
              <a:rPr sz="1600" b="1">
                <a:solidFill>
                  <a:schemeClr val="accent3"/>
                </a:solidFill>
                <a:latin typeface="宋体" panose="02010600030101010101" pitchFamily="2" charset="-122"/>
                <a:ea typeface="宋体" panose="02010600030101010101" pitchFamily="2" charset="-122"/>
                <a:cs typeface="宋体" panose="02010600030101010101" pitchFamily="2" charset="-122"/>
              </a:rPr>
              <a:t>被誉为</a:t>
            </a:r>
            <a:r>
              <a:rPr lang="en-US" sz="1600" b="1">
                <a:solidFill>
                  <a:schemeClr val="accent3"/>
                </a:solidFill>
                <a:latin typeface="宋体" panose="02010600030101010101" pitchFamily="2" charset="-122"/>
                <a:ea typeface="宋体" panose="02010600030101010101" pitchFamily="2" charset="-122"/>
                <a:cs typeface="宋体" panose="02010600030101010101" pitchFamily="2" charset="-122"/>
              </a:rPr>
              <a:t>“</a:t>
            </a:r>
            <a:r>
              <a:rPr sz="1600" b="1">
                <a:solidFill>
                  <a:schemeClr val="accent3"/>
                </a:solidFill>
                <a:latin typeface="宋体" panose="02010600030101010101" pitchFamily="2" charset="-122"/>
                <a:ea typeface="宋体" panose="02010600030101010101" pitchFamily="2" charset="-122"/>
                <a:cs typeface="宋体" panose="02010600030101010101" pitchFamily="2" charset="-122"/>
              </a:rPr>
              <a:t>19世纪芭蕾百科全书”</a:t>
            </a:r>
            <a:r>
              <a:rPr lang="zh-CN" sz="1600" b="1">
                <a:solidFill>
                  <a:schemeClr val="accent3"/>
                </a:solidFill>
                <a:latin typeface="宋体" panose="02010600030101010101" pitchFamily="2" charset="-122"/>
                <a:ea typeface="宋体" panose="02010600030101010101" pitchFamily="2" charset="-122"/>
                <a:cs typeface="宋体" panose="02010600030101010101" pitchFamily="2" charset="-122"/>
              </a:rPr>
              <a:t>和</a:t>
            </a:r>
            <a:r>
              <a:rPr lang="en-US" sz="1600" b="1">
                <a:solidFill>
                  <a:schemeClr val="accent3"/>
                </a:solidFill>
                <a:latin typeface="宋体" panose="02010600030101010101" pitchFamily="2" charset="-122"/>
                <a:ea typeface="宋体" panose="02010600030101010101" pitchFamily="2" charset="-122"/>
                <a:cs typeface="宋体" panose="02010600030101010101" pitchFamily="2" charset="-122"/>
              </a:rPr>
              <a:t>“</a:t>
            </a:r>
            <a:r>
              <a:rPr lang="zh-CN" altLang="en-US" sz="1600" b="1">
                <a:solidFill>
                  <a:schemeClr val="accent3"/>
                </a:solidFill>
                <a:latin typeface="宋体" panose="02010600030101010101" pitchFamily="2" charset="-122"/>
                <a:ea typeface="宋体" panose="02010600030101010101" pitchFamily="2" charset="-122"/>
                <a:cs typeface="宋体" panose="02010600030101010101" pitchFamily="2" charset="-122"/>
              </a:rPr>
              <a:t>古典芭蕾巅峰之作</a:t>
            </a:r>
            <a:r>
              <a:rPr lang="en-US" altLang="zh-CN" sz="1600">
                <a:latin typeface="宋体" panose="02010600030101010101" pitchFamily="2" charset="-122"/>
                <a:ea typeface="宋体" panose="02010600030101010101" pitchFamily="2" charset="-122"/>
                <a:cs typeface="宋体" panose="02010600030101010101" pitchFamily="2" charset="-122"/>
              </a:rPr>
              <a:t>”</a:t>
            </a:r>
            <a:r>
              <a:rPr lang="zh-CN" sz="1600">
                <a:latin typeface="宋体" panose="02010600030101010101" pitchFamily="2" charset="-122"/>
                <a:ea typeface="宋体" panose="02010600030101010101" pitchFamily="2" charset="-122"/>
                <a:cs typeface="宋体" panose="02010600030101010101" pitchFamily="2" charset="-122"/>
              </a:rPr>
              <a:t>。</a:t>
            </a:r>
            <a:endParaRPr lang="zh-CN" sz="1600">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4063365" y="953770"/>
            <a:ext cx="4519295" cy="212725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首演时间：1890年</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首演地点：马林斯基剧院</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剧：L·符谢沃洛日斯基、</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马留斯·彼季帕</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作</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曲：彼得·伊里奇·柴科夫斯基</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总</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导：马留斯·彼季帕</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演出单位：马林斯基剧院芭蕾舞团</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p:txBody>
      </p:sp>
      <p:grpSp>
        <p:nvGrpSpPr>
          <p:cNvPr id="3" name="组合 2"/>
          <p:cNvGrpSpPr/>
          <p:nvPr/>
        </p:nvGrpSpPr>
        <p:grpSpPr>
          <a:xfrm>
            <a:off x="116205" y="74774"/>
            <a:ext cx="1753870" cy="920906"/>
            <a:chOff x="2996671" y="2703234"/>
            <a:chExt cx="1897167" cy="1427282"/>
          </a:xfrm>
        </p:grpSpPr>
        <p:sp>
          <p:nvSpPr>
            <p:cNvPr id="44038" name="任意多边形 21"/>
            <p:cNvSpPr/>
            <p:nvPr>
              <p:custDataLst>
                <p:tags r:id="rId1"/>
              </p:custDataLst>
            </p:nvPr>
          </p:nvSpPr>
          <p:spPr bwMode="auto">
            <a:xfrm rot="-5400000">
              <a:off x="3270223"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23" name="椭圆 22"/>
            <p:cNvSpPr/>
            <p:nvPr>
              <p:custDataLst>
                <p:tags r:id="rId2"/>
              </p:custDataLst>
            </p:nvPr>
          </p:nvSpPr>
          <p:spPr>
            <a:xfrm>
              <a:off x="3207579"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30" name="文本框 29"/>
            <p:cNvSpPr txBox="1"/>
            <p:nvPr>
              <p:custDataLst>
                <p:tags r:id="rId3"/>
              </p:custDataLst>
            </p:nvPr>
          </p:nvSpPr>
          <p:spPr>
            <a:xfrm>
              <a:off x="2996671" y="2703234"/>
              <a:ext cx="1494735" cy="1057978"/>
            </a:xfrm>
            <a:prstGeom prst="rect">
              <a:avLst/>
            </a:prstGeom>
            <a:noFill/>
          </p:spPr>
          <p:txBody>
            <a:bodyPr wrap="squar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a:t>
              </a: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睡美人》</a:t>
              </a:r>
              <a:endPar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pic>
        <p:nvPicPr>
          <p:cNvPr id="1326" name="IM 1326"/>
          <p:cNvPicPr/>
          <p:nvPr/>
        </p:nvPicPr>
        <p:blipFill>
          <a:blip r:embed="rId4"/>
          <a:stretch>
            <a:fillRect/>
          </a:stretch>
        </p:blipFill>
        <p:spPr>
          <a:xfrm>
            <a:off x="920115" y="995680"/>
            <a:ext cx="3171825" cy="19119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326"/>
                                        </p:tgtEl>
                                        <p:attrNameLst>
                                          <p:attrName>style.visibility</p:attrName>
                                        </p:attrNameLst>
                                      </p:cBhvr>
                                      <p:to>
                                        <p:strVal val="visible"/>
                                      </p:to>
                                    </p:set>
                                    <p:animEffect transition="in" filter="fade">
                                      <p:cBhvr>
                                        <p:cTn id="11" dur="1000"/>
                                        <p:tgtEl>
                                          <p:spTgt spid="1326"/>
                                        </p:tgtEl>
                                      </p:cBhvr>
                                    </p:animEffect>
                                    <p:anim calcmode="lin" valueType="num">
                                      <p:cBhvr>
                                        <p:cTn id="12" dur="1000" fill="hold"/>
                                        <p:tgtEl>
                                          <p:spTgt spid="1326"/>
                                        </p:tgtEl>
                                        <p:attrNameLst>
                                          <p:attrName>ppt_x</p:attrName>
                                        </p:attrNameLst>
                                      </p:cBhvr>
                                      <p:tavLst>
                                        <p:tav tm="0">
                                          <p:val>
                                            <p:strVal val="#ppt_x"/>
                                          </p:val>
                                        </p:tav>
                                        <p:tav tm="100000">
                                          <p:val>
                                            <p:strVal val="#ppt_x"/>
                                          </p:val>
                                        </p:tav>
                                      </p:tavLst>
                                    </p:anim>
                                    <p:anim calcmode="lin" valueType="num">
                                      <p:cBhvr>
                                        <p:cTn id="13" dur="1000" fill="hold"/>
                                        <p:tgtEl>
                                          <p:spTgt spid="132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animEffect transition="in" filter="fade">
                                      <p:cBhvr>
                                        <p:cTn id="20" dur="1000"/>
                                        <p:tgtEl>
                                          <p:spTgt spid="2">
                                            <p:txEl>
                                              <p:pRg st="0" end="0"/>
                                            </p:txEl>
                                          </p:spTgt>
                                        </p:tgtEl>
                                      </p:cBhvr>
                                    </p:animEffect>
                                    <p:anim calcmode="lin" valueType="num">
                                      <p:cBhvr>
                                        <p:cTn id="21"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30250" y="3571240"/>
            <a:ext cx="8109585" cy="748665"/>
          </a:xfrm>
          <a:prstGeom prst="rect">
            <a:avLst/>
          </a:prstGeom>
          <a:noFill/>
          <a:ln w="9525">
            <a:noFill/>
          </a:ln>
        </p:spPr>
        <p:txBody>
          <a:bodyPr>
            <a:noAutofit/>
          </a:bodyPr>
          <a:p>
            <a:pPr indent="284480" fontAlgn="auto">
              <a:lnSpc>
                <a:spcPct val="125000"/>
              </a:lnSpc>
              <a:spcBef>
                <a:spcPts val="0"/>
              </a:spcBef>
              <a:spcAft>
                <a:spcPts val="0"/>
              </a:spcAft>
            </a:pPr>
            <a:r>
              <a:rPr lang="en-US" altLang="zh-CN" sz="1800">
                <a:latin typeface="宋体" panose="02010600030101010101" pitchFamily="2" charset="-122"/>
                <a:ea typeface="宋体" panose="02010600030101010101" pitchFamily="2" charset="-122"/>
                <a:cs typeface="宋体" panose="02010600030101010101" pitchFamily="2" charset="-122"/>
              </a:rPr>
              <a:t> </a:t>
            </a:r>
            <a:r>
              <a:rPr sz="1600">
                <a:latin typeface="宋体" panose="02010600030101010101" pitchFamily="2" charset="-122"/>
                <a:ea typeface="宋体" panose="02010600030101010101" pitchFamily="2" charset="-122"/>
                <a:cs typeface="宋体" panose="02010600030101010101" pitchFamily="2" charset="-122"/>
              </a:rPr>
              <a:t>《罗密欧与朱丽叶》属于苏联现代芭蕾中期作品，是莎士比亚题材芭蕾舞剧最负盛名的代表作</a:t>
            </a:r>
            <a:r>
              <a:rPr lang="zh-CN" sz="1600">
                <a:latin typeface="宋体" panose="02010600030101010101" pitchFamily="2" charset="-122"/>
                <a:ea typeface="宋体" panose="02010600030101010101" pitchFamily="2" charset="-122"/>
                <a:cs typeface="宋体" panose="02010600030101010101" pitchFamily="2" charset="-122"/>
              </a:rPr>
              <a:t>。《罗密欧与朱丽叶》是莎士比亚在第一创作时期的代表作，作品</a:t>
            </a:r>
            <a:r>
              <a:rPr sz="1600">
                <a:latin typeface="宋体" panose="02010600030101010101" pitchFamily="2" charset="-122"/>
                <a:ea typeface="宋体" panose="02010600030101010101" pitchFamily="2" charset="-122"/>
                <a:cs typeface="宋体" panose="02010600030101010101" pitchFamily="2" charset="-122"/>
              </a:rPr>
              <a:t>表达了</a:t>
            </a:r>
            <a:r>
              <a:rPr lang="zh-CN" sz="1600">
                <a:latin typeface="宋体" panose="02010600030101010101" pitchFamily="2" charset="-122"/>
                <a:ea typeface="宋体" panose="02010600030101010101" pitchFamily="2" charset="-122"/>
                <a:cs typeface="宋体" panose="02010600030101010101" pitchFamily="2" charset="-122"/>
              </a:rPr>
              <a:t>他</a:t>
            </a:r>
            <a:r>
              <a:rPr sz="1600">
                <a:latin typeface="宋体" panose="02010600030101010101" pitchFamily="2" charset="-122"/>
                <a:ea typeface="宋体" panose="02010600030101010101" pitchFamily="2" charset="-122"/>
                <a:cs typeface="宋体" panose="02010600030101010101" pitchFamily="2" charset="-122"/>
              </a:rPr>
              <a:t>对主人公罗密欧与朱丽叶追求自由爱情、崇尚自由的歌颂。</a:t>
            </a:r>
            <a:endParaRPr sz="1600">
              <a:latin typeface="宋体" panose="02010600030101010101" pitchFamily="2" charset="-122"/>
              <a:ea typeface="宋体" panose="02010600030101010101" pitchFamily="2" charset="-122"/>
              <a:cs typeface="宋体" panose="02010600030101010101" pitchFamily="2" charset="-122"/>
            </a:endParaRPr>
          </a:p>
        </p:txBody>
      </p:sp>
      <p:grpSp>
        <p:nvGrpSpPr>
          <p:cNvPr id="3" name="组合 2"/>
          <p:cNvGrpSpPr/>
          <p:nvPr/>
        </p:nvGrpSpPr>
        <p:grpSpPr>
          <a:xfrm>
            <a:off x="167640" y="0"/>
            <a:ext cx="2665413" cy="891223"/>
            <a:chOff x="3087498" y="2742463"/>
            <a:chExt cx="2880931" cy="1068349"/>
          </a:xfrm>
        </p:grpSpPr>
        <p:sp>
          <p:nvSpPr>
            <p:cNvPr id="44038" name="任意多边形 21"/>
            <p:cNvSpPr/>
            <p:nvPr>
              <p:custDataLst>
                <p:tags r:id="rId1"/>
              </p:custDataLst>
            </p:nvPr>
          </p:nvSpPr>
          <p:spPr bwMode="auto">
            <a:xfrm rot="-5400000">
              <a:off x="4004140" y="1846523"/>
              <a:ext cx="1067207" cy="2861370"/>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23" name="椭圆 22"/>
            <p:cNvSpPr/>
            <p:nvPr>
              <p:custDataLst>
                <p:tags r:id="rId2"/>
              </p:custDataLst>
            </p:nvPr>
          </p:nvSpPr>
          <p:spPr>
            <a:xfrm>
              <a:off x="3207608" y="2906502"/>
              <a:ext cx="1931373" cy="792412"/>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30" name="文本框 29"/>
            <p:cNvSpPr txBox="1"/>
            <p:nvPr>
              <p:custDataLst>
                <p:tags r:id="rId3"/>
              </p:custDataLst>
            </p:nvPr>
          </p:nvSpPr>
          <p:spPr>
            <a:xfrm>
              <a:off x="3087498" y="2742463"/>
              <a:ext cx="2171593" cy="780994"/>
            </a:xfrm>
            <a:prstGeom prst="rect">
              <a:avLst/>
            </a:prstGeom>
            <a:noFill/>
          </p:spPr>
          <p:txBody>
            <a:bodyPr wrap="squar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rPr>
                <a:t>《罗密欧与</a:t>
              </a:r>
              <a:r>
                <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rPr>
                <a:t>朱丽叶》</a:t>
              </a:r>
              <a:endPar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4" name="文本框 3"/>
          <p:cNvSpPr txBox="1"/>
          <p:nvPr/>
        </p:nvSpPr>
        <p:spPr>
          <a:xfrm>
            <a:off x="3926205" y="920115"/>
            <a:ext cx="4211320" cy="266001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pPr>
            <a:r>
              <a:rPr sz="1400">
                <a:solidFill>
                  <a:srgbClr val="7030A0"/>
                </a:solidFill>
                <a:latin typeface="宋体" panose="02010600030101010101" pitchFamily="2" charset="-122"/>
                <a:ea typeface="宋体" panose="02010600030101010101" pitchFamily="2" charset="-122"/>
                <a:cs typeface="宋体" panose="02010600030101010101" pitchFamily="2" charset="-122"/>
              </a:rPr>
              <a:t>首演时间：1940年</a:t>
            </a:r>
            <a:endParaRPr sz="14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400">
                <a:solidFill>
                  <a:srgbClr val="7030A0"/>
                </a:solidFill>
                <a:latin typeface="宋体" panose="02010600030101010101" pitchFamily="2" charset="-122"/>
                <a:ea typeface="宋体" panose="02010600030101010101" pitchFamily="2" charset="-122"/>
                <a:cs typeface="宋体" panose="02010600030101010101" pitchFamily="2" charset="-122"/>
                <a:sym typeface="+mn-ea"/>
              </a:rPr>
              <a:t>首演地点：基洛夫国家歌剧芭蕾剧院</a:t>
            </a:r>
            <a:endParaRPr sz="14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40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4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400">
                <a:solidFill>
                  <a:srgbClr val="7030A0"/>
                </a:solidFill>
                <a:latin typeface="宋体" panose="02010600030101010101" pitchFamily="2" charset="-122"/>
                <a:ea typeface="宋体" panose="02010600030101010101" pitchFamily="2" charset="-122"/>
                <a:cs typeface="宋体" panose="02010600030101010101" pitchFamily="2" charset="-122"/>
              </a:rPr>
              <a:t>剧：S·普罗科菲耶夫、L·拉夫罗夫斯基</a:t>
            </a:r>
            <a:endParaRPr sz="14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400">
                <a:solidFill>
                  <a:srgbClr val="7030A0"/>
                </a:solidFill>
                <a:latin typeface="宋体" panose="02010600030101010101" pitchFamily="2" charset="-122"/>
                <a:ea typeface="宋体" panose="02010600030101010101" pitchFamily="2" charset="-122"/>
                <a:cs typeface="宋体" panose="02010600030101010101" pitchFamily="2" charset="-122"/>
              </a:rPr>
              <a:t>作</a:t>
            </a:r>
            <a:r>
              <a:rPr lang="en-US" sz="14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400">
                <a:solidFill>
                  <a:srgbClr val="7030A0"/>
                </a:solidFill>
                <a:latin typeface="宋体" panose="02010600030101010101" pitchFamily="2" charset="-122"/>
                <a:ea typeface="宋体" panose="02010600030101010101" pitchFamily="2" charset="-122"/>
                <a:cs typeface="宋体" panose="02010600030101010101" pitchFamily="2" charset="-122"/>
              </a:rPr>
              <a:t>曲：S·普罗科菲耶夫</a:t>
            </a:r>
            <a:endParaRPr sz="14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400">
                <a:solidFill>
                  <a:srgbClr val="7030A0"/>
                </a:solidFill>
                <a:latin typeface="宋体" panose="02010600030101010101" pitchFamily="2" charset="-122"/>
                <a:ea typeface="宋体" panose="02010600030101010101" pitchFamily="2" charset="-122"/>
                <a:cs typeface="宋体" panose="02010600030101010101" pitchFamily="2" charset="-122"/>
              </a:rPr>
              <a:t>总</a:t>
            </a:r>
            <a:r>
              <a:rPr lang="en-US" sz="14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40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4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400">
                <a:solidFill>
                  <a:srgbClr val="7030A0"/>
                </a:solidFill>
                <a:latin typeface="宋体" panose="02010600030101010101" pitchFamily="2" charset="-122"/>
                <a:ea typeface="宋体" panose="02010600030101010101" pitchFamily="2" charset="-122"/>
                <a:cs typeface="宋体" panose="02010600030101010101" pitchFamily="2" charset="-122"/>
              </a:rPr>
              <a:t>导：L·拉夫罗夫斯基</a:t>
            </a:r>
            <a:endParaRPr sz="14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400">
                <a:solidFill>
                  <a:srgbClr val="7030A0"/>
                </a:solidFill>
                <a:latin typeface="宋体" panose="02010600030101010101" pitchFamily="2" charset="-122"/>
                <a:ea typeface="宋体" panose="02010600030101010101" pitchFamily="2" charset="-122"/>
                <a:cs typeface="宋体" panose="02010600030101010101" pitchFamily="2" charset="-122"/>
              </a:rPr>
              <a:t>主</a:t>
            </a:r>
            <a:r>
              <a:rPr lang="en-US" sz="14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400">
                <a:solidFill>
                  <a:srgbClr val="7030A0"/>
                </a:solidFill>
                <a:latin typeface="宋体" panose="02010600030101010101" pitchFamily="2" charset="-122"/>
                <a:ea typeface="宋体" panose="02010600030101010101" pitchFamily="2" charset="-122"/>
                <a:cs typeface="宋体" panose="02010600030101010101" pitchFamily="2" charset="-122"/>
              </a:rPr>
              <a:t>演：佳丽娜·乌兰诺娃</a:t>
            </a:r>
            <a:r>
              <a:rPr lang="zh-CN" sz="1400">
                <a:solidFill>
                  <a:srgbClr val="7030A0"/>
                </a:solidFill>
                <a:latin typeface="宋体" panose="02010600030101010101" pitchFamily="2" charset="-122"/>
                <a:ea typeface="宋体" panose="02010600030101010101" pitchFamily="2" charset="-122"/>
                <a:cs typeface="宋体" panose="02010600030101010101" pitchFamily="2" charset="-122"/>
              </a:rPr>
              <a:t>、</a:t>
            </a:r>
            <a:endParaRPr lang="zh-CN" sz="14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lang="zh-CN" sz="1400">
                <a:solidFill>
                  <a:srgbClr val="7030A0"/>
                </a:solidFill>
                <a:latin typeface="宋体" panose="02010600030101010101" pitchFamily="2" charset="-122"/>
                <a:ea typeface="宋体" panose="02010600030101010101" pitchFamily="2" charset="-122"/>
                <a:cs typeface="宋体" panose="02010600030101010101" pitchFamily="2" charset="-122"/>
              </a:rPr>
              <a:t> </a:t>
            </a:r>
            <a:r>
              <a:rPr lang="en-US" altLang="zh-CN" sz="14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400">
                <a:solidFill>
                  <a:srgbClr val="7030A0"/>
                </a:solidFill>
                <a:latin typeface="宋体" panose="02010600030101010101" pitchFamily="2" charset="-122"/>
                <a:ea typeface="宋体" panose="02010600030101010101" pitchFamily="2" charset="-122"/>
                <a:cs typeface="宋体" panose="02010600030101010101" pitchFamily="2" charset="-122"/>
              </a:rPr>
              <a:t>康斯坦丁·瑟基耶夫</a:t>
            </a:r>
            <a:endParaRPr sz="14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pPr>
            <a:r>
              <a:rPr sz="1400">
                <a:solidFill>
                  <a:srgbClr val="7030A0"/>
                </a:solidFill>
                <a:latin typeface="宋体" panose="02010600030101010101" pitchFamily="2" charset="-122"/>
                <a:ea typeface="宋体" panose="02010600030101010101" pitchFamily="2" charset="-122"/>
                <a:cs typeface="宋体" panose="02010600030101010101" pitchFamily="2" charset="-122"/>
              </a:rPr>
              <a:t>演出单位：基洛夫芭蕾舞团</a:t>
            </a:r>
            <a:endParaRPr sz="1400">
              <a:solidFill>
                <a:srgbClr val="7030A0"/>
              </a:solidFill>
              <a:latin typeface="宋体" panose="02010600030101010101" pitchFamily="2" charset="-122"/>
              <a:ea typeface="宋体" panose="02010600030101010101" pitchFamily="2" charset="-122"/>
              <a:cs typeface="宋体" panose="02010600030101010101" pitchFamily="2" charset="-122"/>
            </a:endParaRPr>
          </a:p>
        </p:txBody>
      </p:sp>
      <p:pic>
        <p:nvPicPr>
          <p:cNvPr id="1352" name="IM 1352"/>
          <p:cNvPicPr/>
          <p:nvPr/>
        </p:nvPicPr>
        <p:blipFill>
          <a:blip r:embed="rId4"/>
          <a:stretch>
            <a:fillRect/>
          </a:stretch>
        </p:blipFill>
        <p:spPr>
          <a:xfrm>
            <a:off x="1829435" y="895350"/>
            <a:ext cx="2035175" cy="25577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352"/>
                                        </p:tgtEl>
                                        <p:attrNameLst>
                                          <p:attrName>style.visibility</p:attrName>
                                        </p:attrNameLst>
                                      </p:cBhvr>
                                      <p:to>
                                        <p:strVal val="visible"/>
                                      </p:to>
                                    </p:set>
                                  </p:childTnLst>
                                </p:cTn>
                              </p:par>
                            </p:childTnLst>
                          </p:cTn>
                        </p:par>
                        <p:par>
                          <p:cTn id="11" fill="hold">
                            <p:stCondLst>
                              <p:cond delay="500"/>
                            </p:stCondLst>
                            <p:childTnLst>
                              <p:par>
                                <p:cTn id="12" presetID="1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p:tgtEl>
                                          <p:spTgt spid="4"/>
                                        </p:tgtEl>
                                        <p:attrNameLst>
                                          <p:attrName>ppt_y</p:attrName>
                                        </p:attrNameLst>
                                      </p:cBhvr>
                                      <p:tavLst>
                                        <p:tav tm="0">
                                          <p:val>
                                            <p:strVal val="#ppt_y+#ppt_h*1.125000"/>
                                          </p:val>
                                        </p:tav>
                                        <p:tav tm="100000">
                                          <p:val>
                                            <p:strVal val="#ppt_y"/>
                                          </p:val>
                                        </p:tav>
                                      </p:tavLst>
                                    </p:anim>
                                    <p:animEffect transition="in" filter="wipe(up)">
                                      <p:cBhvr>
                                        <p:cTn id="15" dur="500"/>
                                        <p:tgtEl>
                                          <p:spTgt spid="4"/>
                                        </p:tgtEl>
                                      </p:cBhvr>
                                    </p:animEffect>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Effect transition="in" filter="fade">
                                      <p:cBhvr>
                                        <p:cTn id="19" dur="1000"/>
                                        <p:tgtEl>
                                          <p:spTgt spid="2">
                                            <p:txEl>
                                              <p:pRg st="0" end="0"/>
                                            </p:txEl>
                                          </p:spTgt>
                                        </p:tgtEl>
                                      </p:cBhvr>
                                    </p:animEffect>
                                    <p:anim calcmode="lin" valueType="num">
                                      <p:cBhvr>
                                        <p:cTn id="20"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7525" y="3668395"/>
            <a:ext cx="8183245" cy="1002030"/>
          </a:xfrm>
          <a:prstGeom prst="rect">
            <a:avLst/>
          </a:prstGeom>
          <a:noFill/>
          <a:ln w="9525">
            <a:noFill/>
          </a:ln>
        </p:spPr>
        <p:txBody>
          <a:bodyPr>
            <a:noAutofit/>
          </a:bodyPr>
          <a:p>
            <a:pPr indent="284480" fontAlgn="auto">
              <a:lnSpc>
                <a:spcPct val="125000"/>
              </a:lnSpc>
            </a:pPr>
            <a:r>
              <a:rPr lang="en-US" altLang="zh-CN" sz="1600" b="1">
                <a:latin typeface="宋体" panose="02010600030101010101" pitchFamily="2" charset="-122"/>
                <a:ea typeface="宋体" panose="02010600030101010101" pitchFamily="2" charset="-122"/>
                <a:cs typeface="宋体" panose="02010600030101010101" pitchFamily="2" charset="-122"/>
              </a:rPr>
              <a:t> </a:t>
            </a:r>
            <a:r>
              <a:rPr lang="en-US" altLang="zh-CN" sz="1600">
                <a:latin typeface="宋体" panose="02010600030101010101" pitchFamily="2" charset="-122"/>
                <a:ea typeface="宋体" panose="02010600030101010101" pitchFamily="2" charset="-122"/>
                <a:cs typeface="宋体" panose="02010600030101010101" pitchFamily="2" charset="-122"/>
              </a:rPr>
              <a:t>芭蕾舞剧《斯巴达克》是</a:t>
            </a:r>
            <a:r>
              <a:rPr lang="en-US" altLang="zh-CN" sz="1600" b="1">
                <a:solidFill>
                  <a:schemeClr val="accent3"/>
                </a:solidFill>
                <a:latin typeface="宋体" panose="02010600030101010101" pitchFamily="2" charset="-122"/>
                <a:ea typeface="宋体" panose="02010600030101010101" pitchFamily="2" charset="-122"/>
                <a:cs typeface="宋体" panose="02010600030101010101" pitchFamily="2" charset="-122"/>
              </a:rPr>
              <a:t>一部“交响芭蕾”的典范之作</a:t>
            </a:r>
            <a:r>
              <a:rPr lang="en-US" altLang="zh-CN" sz="1600">
                <a:latin typeface="宋体" panose="02010600030101010101" pitchFamily="2" charset="-122"/>
                <a:ea typeface="宋体" panose="02010600030101010101" pitchFamily="2" charset="-122"/>
                <a:cs typeface="宋体" panose="02010600030101010101" pitchFamily="2" charset="-122"/>
              </a:rPr>
              <a:t>，该剧取材于古希腊作家普鲁塔克的同名长篇小说</a:t>
            </a:r>
            <a:r>
              <a:rPr lang="zh-CN" altLang="en-US" sz="1600">
                <a:latin typeface="宋体" panose="02010600030101010101" pitchFamily="2" charset="-122"/>
                <a:ea typeface="宋体" panose="02010600030101010101" pitchFamily="2" charset="-122"/>
                <a:cs typeface="宋体" panose="02010600030101010101" pitchFamily="2" charset="-122"/>
              </a:rPr>
              <a:t>。舞剧</a:t>
            </a:r>
            <a:r>
              <a:rPr sz="1600">
                <a:latin typeface="宋体" panose="02010600030101010101" pitchFamily="2" charset="-122"/>
                <a:ea typeface="宋体" panose="02010600030101010101" pitchFamily="2" charset="-122"/>
                <a:cs typeface="宋体" panose="02010600030101010101" pitchFamily="2" charset="-122"/>
              </a:rPr>
              <a:t>表</a:t>
            </a:r>
            <a:r>
              <a:rPr lang="zh-CN" sz="1600">
                <a:latin typeface="宋体" panose="02010600030101010101" pitchFamily="2" charset="-122"/>
                <a:ea typeface="宋体" panose="02010600030101010101" pitchFamily="2" charset="-122"/>
                <a:cs typeface="宋体" panose="02010600030101010101" pitchFamily="2" charset="-122"/>
              </a:rPr>
              <a:t>现了</a:t>
            </a:r>
            <a:r>
              <a:rPr sz="1600">
                <a:latin typeface="宋体" panose="02010600030101010101" pitchFamily="2" charset="-122"/>
                <a:ea typeface="宋体" panose="02010600030101010101" pitchFamily="2" charset="-122"/>
                <a:cs typeface="宋体" panose="02010600030101010101" pitchFamily="2" charset="-122"/>
              </a:rPr>
              <a:t>古罗马奴隶为争取自由而顽强斗争的精神和他们高贵的品质</a:t>
            </a:r>
            <a:r>
              <a:rPr lang="zh-CN" sz="1600">
                <a:latin typeface="宋体" panose="02010600030101010101" pitchFamily="2" charset="-122"/>
                <a:ea typeface="宋体" panose="02010600030101010101" pitchFamily="2" charset="-122"/>
                <a:cs typeface="宋体" panose="02010600030101010101" pitchFamily="2" charset="-122"/>
              </a:rPr>
              <a:t>，</a:t>
            </a:r>
            <a:r>
              <a:rPr lang="en-US" altLang="zh-CN" sz="1600">
                <a:latin typeface="宋体" panose="02010600030101010101" pitchFamily="2" charset="-122"/>
                <a:ea typeface="宋体" panose="02010600030101010101" pitchFamily="2" charset="-122"/>
                <a:cs typeface="宋体" panose="02010600030101010101" pitchFamily="2" charset="-122"/>
              </a:rPr>
              <a:t>这部英雄史诗性的作品标志着苏联舞剧艺术发展走向一个新的阶段。</a:t>
            </a:r>
            <a:endParaRPr lang="en-US" altLang="zh-CN" sz="1600">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4648835" y="936625"/>
            <a:ext cx="3669665" cy="259588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spcBef>
                <a:spcPts val="0"/>
              </a:spcBef>
              <a:spcAft>
                <a:spcPts val="0"/>
              </a:spcAft>
            </a:pP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首演时间：1956年</a:t>
            </a:r>
            <a:endPar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首演地点：列宁格勒基洛夫歌剧舞剧院</a:t>
            </a:r>
            <a:endPar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altLang="zh-CN" sz="14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剧：N·沃尔科夫</a:t>
            </a:r>
            <a:endPar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altLang="zh-CN" sz="14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导：雅科勃松</a:t>
            </a:r>
            <a:endPar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成功公演：1968年</a:t>
            </a:r>
            <a:endPar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公演地点：莫斯科大剧院</a:t>
            </a:r>
            <a:endPar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altLang="zh-CN" sz="14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导：Y·格里戈罗维奇</a:t>
            </a:r>
            <a:endPar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作</a:t>
            </a:r>
            <a:r>
              <a:rPr lang="en-US" altLang="zh-CN" sz="14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曲：A·哈恰图良</a:t>
            </a:r>
            <a:endPar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rPr>
              <a:t>演出团体：莫斯科大剧院芭蕾舞团</a:t>
            </a:r>
            <a:endParaRPr lang="zh-CN" altLang="en-US" sz="1400" b="0">
              <a:solidFill>
                <a:srgbClr val="7030A0"/>
              </a:solidFill>
              <a:latin typeface="宋体" panose="02010600030101010101" pitchFamily="2" charset="-122"/>
              <a:ea typeface="宋体" panose="02010600030101010101" pitchFamily="2" charset="-122"/>
              <a:cs typeface="宋体" panose="02010600030101010101" pitchFamily="2" charset="-122"/>
            </a:endParaRPr>
          </a:p>
        </p:txBody>
      </p:sp>
      <p:grpSp>
        <p:nvGrpSpPr>
          <p:cNvPr id="5" name="组合 4"/>
          <p:cNvGrpSpPr/>
          <p:nvPr/>
        </p:nvGrpSpPr>
        <p:grpSpPr>
          <a:xfrm>
            <a:off x="36830" y="97155"/>
            <a:ext cx="1771650" cy="839470"/>
            <a:chOff x="4805242" y="2702082"/>
            <a:chExt cx="2196732" cy="1177770"/>
          </a:xfrm>
        </p:grpSpPr>
        <p:sp>
          <p:nvSpPr>
            <p:cNvPr id="6" name="任意多边形 24"/>
            <p:cNvSpPr/>
            <p:nvPr>
              <p:custDataLst>
                <p:tags r:id="rId1"/>
              </p:custDataLst>
            </p:nvPr>
          </p:nvSpPr>
          <p:spPr bwMode="auto">
            <a:xfrm rot="-5400000">
              <a:off x="5361964" y="2239842"/>
              <a:ext cx="1177770" cy="2102249"/>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7" name="椭圆 6"/>
            <p:cNvSpPr/>
            <p:nvPr>
              <p:custDataLst>
                <p:tags r:id="rId2"/>
              </p:custDataLst>
            </p:nvPr>
          </p:nvSpPr>
          <p:spPr>
            <a:xfrm>
              <a:off x="4965863" y="2817008"/>
              <a:ext cx="1427482" cy="873082"/>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31" name="文本框 30"/>
            <p:cNvSpPr txBox="1"/>
            <p:nvPr>
              <p:custDataLst>
                <p:tags r:id="rId3"/>
              </p:custDataLst>
            </p:nvPr>
          </p:nvSpPr>
          <p:spPr>
            <a:xfrm>
              <a:off x="4805242" y="2990914"/>
              <a:ext cx="1839725" cy="525631"/>
            </a:xfrm>
            <a:prstGeom prst="rect">
              <a:avLst/>
            </a:prstGeom>
            <a:noFill/>
          </p:spPr>
          <p:txBody>
            <a:bodyPr wrap="squar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a:t>
              </a: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斯巴达克》</a:t>
              </a:r>
              <a:r>
                <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rPr>
                <a:t> </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pic>
        <p:nvPicPr>
          <p:cNvPr id="1378" name="IM 1378"/>
          <p:cNvPicPr/>
          <p:nvPr/>
        </p:nvPicPr>
        <p:blipFill>
          <a:blip r:embed="rId4"/>
          <a:stretch>
            <a:fillRect/>
          </a:stretch>
        </p:blipFill>
        <p:spPr>
          <a:xfrm>
            <a:off x="1207135" y="1035050"/>
            <a:ext cx="3359785" cy="22396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fill="hold"/>
                                        <p:tgtEl>
                                          <p:spTgt spid="5"/>
                                        </p:tgtEl>
                                        <p:attrNameLst>
                                          <p:attrName>ppt_x</p:attrName>
                                        </p:attrNameLst>
                                      </p:cBhvr>
                                      <p:tavLst>
                                        <p:tav tm="0">
                                          <p:val>
                                            <p:strVal val="0-#ppt_w/2"/>
                                          </p:val>
                                        </p:tav>
                                        <p:tav tm="100000">
                                          <p:val>
                                            <p:strVal val="#ppt_x"/>
                                          </p:val>
                                        </p:tav>
                                      </p:tavLst>
                                    </p:anim>
                                    <p:anim calcmode="lin" valueType="num">
                                      <p:cBhvr additive="base">
                                        <p:cTn id="8" dur="25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378"/>
                                        </p:tgtEl>
                                        <p:attrNameLst>
                                          <p:attrName>style.visibility</p:attrName>
                                        </p:attrNameLst>
                                      </p:cBhvr>
                                      <p:to>
                                        <p:strVal val="visible"/>
                                      </p:to>
                                    </p:set>
                                    <p:animEffect transition="in" filter="fade">
                                      <p:cBhvr>
                                        <p:cTn id="12" dur="1000"/>
                                        <p:tgtEl>
                                          <p:spTgt spid="1378"/>
                                        </p:tgtEl>
                                      </p:cBhvr>
                                    </p:animEffect>
                                    <p:anim calcmode="lin" valueType="num">
                                      <p:cBhvr>
                                        <p:cTn id="13" dur="1000" fill="hold"/>
                                        <p:tgtEl>
                                          <p:spTgt spid="1378"/>
                                        </p:tgtEl>
                                        <p:attrNameLst>
                                          <p:attrName>ppt_x</p:attrName>
                                        </p:attrNameLst>
                                      </p:cBhvr>
                                      <p:tavLst>
                                        <p:tav tm="0">
                                          <p:val>
                                            <p:strVal val="#ppt_x"/>
                                          </p:val>
                                        </p:tav>
                                        <p:tav tm="100000">
                                          <p:val>
                                            <p:strVal val="#ppt_x"/>
                                          </p:val>
                                        </p:tav>
                                      </p:tavLst>
                                    </p:anim>
                                    <p:anim calcmode="lin" valueType="num">
                                      <p:cBhvr>
                                        <p:cTn id="14" dur="1000" fill="hold"/>
                                        <p:tgtEl>
                                          <p:spTgt spid="137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2">
                                            <p:txEl>
                                              <p:pRg st="0" end="0"/>
                                            </p:txEl>
                                          </p:spTgt>
                                        </p:tgtEl>
                                        <p:attrNameLst>
                                          <p:attrName>style.visibility</p:attrName>
                                        </p:attrNameLst>
                                      </p:cBhvr>
                                      <p:to>
                                        <p:strVal val="visible"/>
                                      </p:to>
                                    </p:set>
                                    <p:animEffect transition="in" filter="fade">
                                      <p:cBhvr>
                                        <p:cTn id="21" dur="1000"/>
                                        <p:tgtEl>
                                          <p:spTgt spid="2">
                                            <p:txEl>
                                              <p:pRg st="0" end="0"/>
                                            </p:txEl>
                                          </p:spTgt>
                                        </p:tgtEl>
                                      </p:cBhvr>
                                    </p:animEffect>
                                    <p:anim calcmode="lin" valueType="num">
                                      <p:cBhvr>
                                        <p:cTn id="22"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2670" y="3650615"/>
            <a:ext cx="7409815" cy="748665"/>
          </a:xfrm>
          <a:prstGeom prst="rect">
            <a:avLst/>
          </a:prstGeom>
          <a:noFill/>
          <a:ln w="9525">
            <a:noFill/>
          </a:ln>
        </p:spPr>
        <p:txBody>
          <a:bodyPr>
            <a:noAutofit/>
          </a:bodyPr>
          <a:p>
            <a:pPr indent="284480" fontAlgn="auto">
              <a:lnSpc>
                <a:spcPct val="125000"/>
              </a:lnSpc>
            </a:pPr>
            <a:r>
              <a:rPr lang="en-US" altLang="zh-CN" sz="1800" b="1">
                <a:latin typeface="宋体" panose="02010600030101010101" pitchFamily="2" charset="-122"/>
                <a:ea typeface="宋体" panose="02010600030101010101" pitchFamily="2" charset="-122"/>
                <a:cs typeface="宋体" panose="02010600030101010101" pitchFamily="2" charset="-122"/>
              </a:rPr>
              <a:t> </a:t>
            </a:r>
            <a:r>
              <a:rPr sz="1600">
                <a:latin typeface="宋体" panose="02010600030101010101" pitchFamily="2" charset="-122"/>
                <a:ea typeface="宋体" panose="02010600030101010101" pitchFamily="2" charset="-122"/>
                <a:cs typeface="宋体" panose="02010600030101010101" pitchFamily="2" charset="-122"/>
              </a:rPr>
              <a:t>《多少悬在半空中》</a:t>
            </a:r>
            <a:r>
              <a:rPr lang="zh-CN" sz="1600">
                <a:latin typeface="宋体" panose="02010600030101010101" pitchFamily="2" charset="-122"/>
                <a:ea typeface="宋体" panose="02010600030101010101" pitchFamily="2" charset="-122"/>
                <a:cs typeface="宋体" panose="02010600030101010101" pitchFamily="2" charset="-122"/>
              </a:rPr>
              <a:t>是美国当代芭蕾的前期代表作，独幕芭蕾。通过芭蕾的肢体语汇突出了一个主题：在物质生活日趋富足的今天，安全感日益缺失，当代人即便脚踏大地，内心也犹如悬在半空中。</a:t>
            </a:r>
            <a:endParaRPr lang="zh-CN" sz="1600">
              <a:latin typeface="宋体" panose="02010600030101010101" pitchFamily="2" charset="-122"/>
              <a:ea typeface="宋体" panose="02010600030101010101" pitchFamily="2" charset="-122"/>
              <a:cs typeface="宋体" panose="02010600030101010101" pitchFamily="2" charset="-122"/>
            </a:endParaRPr>
          </a:p>
        </p:txBody>
      </p:sp>
      <p:grpSp>
        <p:nvGrpSpPr>
          <p:cNvPr id="3" name="组合 2"/>
          <p:cNvGrpSpPr/>
          <p:nvPr/>
        </p:nvGrpSpPr>
        <p:grpSpPr>
          <a:xfrm>
            <a:off x="135255" y="0"/>
            <a:ext cx="2844800" cy="943610"/>
            <a:chOff x="3164012" y="2742290"/>
            <a:chExt cx="2861560" cy="1387673"/>
          </a:xfrm>
        </p:grpSpPr>
        <p:sp>
          <p:nvSpPr>
            <p:cNvPr id="44038" name="任意多边形 21"/>
            <p:cNvSpPr/>
            <p:nvPr>
              <p:custDataLst>
                <p:tags r:id="rId1"/>
              </p:custDataLst>
            </p:nvPr>
          </p:nvSpPr>
          <p:spPr bwMode="auto">
            <a:xfrm rot="-5400000">
              <a:off x="3901051" y="2005442"/>
              <a:ext cx="1387673" cy="2861369"/>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23" name="椭圆 22"/>
            <p:cNvSpPr/>
            <p:nvPr>
              <p:custDataLst>
                <p:tags r:id="rId2"/>
              </p:custDataLst>
            </p:nvPr>
          </p:nvSpPr>
          <p:spPr>
            <a:xfrm>
              <a:off x="3207446" y="2906883"/>
              <a:ext cx="1993511" cy="105959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30" name="文本框 29"/>
            <p:cNvSpPr txBox="1"/>
            <p:nvPr>
              <p:custDataLst>
                <p:tags r:id="rId3"/>
              </p:custDataLst>
            </p:nvPr>
          </p:nvSpPr>
          <p:spPr>
            <a:xfrm>
              <a:off x="3164012" y="2852076"/>
              <a:ext cx="2146170" cy="913287"/>
            </a:xfrm>
            <a:prstGeom prst="rect">
              <a:avLst/>
            </a:prstGeom>
            <a:noFill/>
          </p:spPr>
          <p:txBody>
            <a:bodyPr wrap="squar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rPr>
                <a:t>《</a:t>
              </a:r>
              <a:r>
                <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rPr>
                <a:t>多半悬在半空中》</a:t>
              </a:r>
              <a:endParaRPr kumimoji="0" lang="zh-CN" altLang="en-US" sz="1800" b="1"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4" name="文本框 3"/>
          <p:cNvSpPr txBox="1"/>
          <p:nvPr/>
        </p:nvSpPr>
        <p:spPr>
          <a:xfrm>
            <a:off x="4288155" y="927735"/>
            <a:ext cx="3779520" cy="231394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spcBef>
                <a:spcPts val="0"/>
              </a:spcBef>
              <a:spcAft>
                <a:spcPts val="0"/>
              </a:spcAft>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首演时间：1987年</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首演地点：巴黎歌剧院</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导：W·福赛斯</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音</a:t>
            </a:r>
            <a:r>
              <a:rPr lang="en-US" sz="1600" b="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乐：T·威廉姆斯</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成功公演：1895年</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sym typeface="+mn-ea"/>
              </a:rPr>
              <a:t>主要演员：S·吉</a:t>
            </a:r>
            <a:r>
              <a:rPr lang="zh-CN" sz="1600">
                <a:solidFill>
                  <a:srgbClr val="7030A0"/>
                </a:solidFill>
                <a:latin typeface="宋体" panose="02010600030101010101" pitchFamily="2" charset="-122"/>
                <a:ea typeface="宋体" panose="02010600030101010101" pitchFamily="2" charset="-122"/>
                <a:cs typeface="宋体" panose="02010600030101010101" pitchFamily="2" charset="-122"/>
                <a:sym typeface="+mn-ea"/>
              </a:rPr>
              <a:t>扬</a:t>
            </a:r>
            <a:r>
              <a:rPr sz="1600">
                <a:solidFill>
                  <a:srgbClr val="7030A0"/>
                </a:solidFill>
                <a:latin typeface="宋体" panose="02010600030101010101" pitchFamily="2" charset="-122"/>
                <a:ea typeface="宋体" panose="02010600030101010101" pitchFamily="2" charset="-122"/>
                <a:cs typeface="宋体" panose="02010600030101010101" pitchFamily="2" charset="-122"/>
                <a:sym typeface="+mn-ea"/>
              </a:rPr>
              <a:t>、L·伊莱尔</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b="0">
                <a:solidFill>
                  <a:srgbClr val="7030A0"/>
                </a:solidFill>
                <a:latin typeface="宋体" panose="02010600030101010101" pitchFamily="2" charset="-122"/>
                <a:ea typeface="宋体" panose="02010600030101010101" pitchFamily="2" charset="-122"/>
                <a:cs typeface="宋体" panose="02010600030101010101" pitchFamily="2" charset="-122"/>
              </a:rPr>
              <a:t>演出单位：巴黎歌剧院芭蕾舞团</a:t>
            </a:r>
            <a:endParaRPr sz="1600" b="0">
              <a:solidFill>
                <a:srgbClr val="7030A0"/>
              </a:solidFill>
              <a:latin typeface="宋体" panose="02010600030101010101" pitchFamily="2" charset="-122"/>
              <a:ea typeface="宋体" panose="02010600030101010101" pitchFamily="2" charset="-122"/>
              <a:cs typeface="宋体" panose="02010600030101010101" pitchFamily="2" charset="-122"/>
            </a:endParaRPr>
          </a:p>
        </p:txBody>
      </p:sp>
      <p:pic>
        <p:nvPicPr>
          <p:cNvPr id="1404" name="IM 1404"/>
          <p:cNvPicPr/>
          <p:nvPr/>
        </p:nvPicPr>
        <p:blipFill>
          <a:blip r:embed="rId4"/>
          <a:stretch>
            <a:fillRect/>
          </a:stretch>
        </p:blipFill>
        <p:spPr>
          <a:xfrm>
            <a:off x="2085975" y="832485"/>
            <a:ext cx="2245995" cy="25044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404"/>
                                        </p:tgtEl>
                                        <p:attrNameLst>
                                          <p:attrName>style.visibility</p:attrName>
                                        </p:attrNameLst>
                                      </p:cBhvr>
                                      <p:to>
                                        <p:strVal val="visible"/>
                                      </p:to>
                                    </p:set>
                                    <p:anim calcmode="lin" valueType="num">
                                      <p:cBhvr additive="base">
                                        <p:cTn id="11" dur="500"/>
                                        <p:tgtEl>
                                          <p:spTgt spid="1404"/>
                                        </p:tgtEl>
                                        <p:attrNameLst>
                                          <p:attrName>ppt_x</p:attrName>
                                        </p:attrNameLst>
                                      </p:cBhvr>
                                      <p:tavLst>
                                        <p:tav tm="0">
                                          <p:val>
                                            <p:strVal val="#ppt_x-#ppt_w*1.125000"/>
                                          </p:val>
                                        </p:tav>
                                        <p:tav tm="100000">
                                          <p:val>
                                            <p:strVal val="#ppt_x"/>
                                          </p:val>
                                        </p:tav>
                                      </p:tavLst>
                                    </p:anim>
                                    <p:animEffect transition="in" filter="wipe(right)">
                                      <p:cBhvr>
                                        <p:cTn id="12" dur="500"/>
                                        <p:tgtEl>
                                          <p:spTgt spid="1404"/>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ppt_y</p:attrName>
                                        </p:attrNameLst>
                                      </p:cBhvr>
                                      <p:tavLst>
                                        <p:tav tm="0">
                                          <p:val>
                                            <p:strVal val="#ppt_y+#ppt_h*1.125000"/>
                                          </p:val>
                                        </p:tav>
                                        <p:tav tm="100000">
                                          <p:val>
                                            <p:strVal val="#ppt_y"/>
                                          </p:val>
                                        </p:tav>
                                      </p:tavLst>
                                    </p:anim>
                                    <p:animEffect transition="in" filter="wipe(up)">
                                      <p:cBhvr>
                                        <p:cTn id="17" dur="500"/>
                                        <p:tgtEl>
                                          <p:spTgt spid="4"/>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2">
                                            <p:txEl>
                                              <p:pRg st="0" end="0"/>
                                            </p:txEl>
                                          </p:spTgt>
                                        </p:tgtEl>
                                        <p:attrNameLst>
                                          <p:attrName>style.visibility</p:attrName>
                                        </p:attrNameLst>
                                      </p:cBhvr>
                                      <p:to>
                                        <p:strVal val="visible"/>
                                      </p:to>
                                    </p:set>
                                    <p:animEffect transition="in" filter="fade">
                                      <p:cBhvr>
                                        <p:cTn id="21" dur="1000"/>
                                        <p:tgtEl>
                                          <p:spTgt spid="2">
                                            <p:txEl>
                                              <p:pRg st="0" end="0"/>
                                            </p:txEl>
                                          </p:spTgt>
                                        </p:tgtEl>
                                      </p:cBhvr>
                                    </p:animEffect>
                                    <p:anim calcmode="lin" valueType="num">
                                      <p:cBhvr>
                                        <p:cTn id="22"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5715"/>
            <a:ext cx="1830070" cy="1123315"/>
            <a:chOff x="4759575" y="2702082"/>
            <a:chExt cx="2242399" cy="1517203"/>
          </a:xfrm>
        </p:grpSpPr>
        <p:sp>
          <p:nvSpPr>
            <p:cNvPr id="6" name="任意多边形 24"/>
            <p:cNvSpPr/>
            <p:nvPr>
              <p:custDataLst>
                <p:tags r:id="rId1"/>
              </p:custDataLst>
            </p:nvPr>
          </p:nvSpPr>
          <p:spPr bwMode="auto">
            <a:xfrm rot="-5400000">
              <a:off x="5192200" y="2409511"/>
              <a:ext cx="1517203" cy="2102345"/>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p:spPr>
          <p:txBody>
            <a:bodyPr lIns="68271" tIns="34136" rIns="68271" bIns="34136"/>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7" name="椭圆 6"/>
            <p:cNvSpPr/>
            <p:nvPr>
              <p:custDataLst>
                <p:tags r:id="rId2"/>
              </p:custDataLst>
            </p:nvPr>
          </p:nvSpPr>
          <p:spPr>
            <a:xfrm>
              <a:off x="5023522" y="2825432"/>
              <a:ext cx="1268949" cy="122270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31" name="文本框 30"/>
            <p:cNvSpPr txBox="1"/>
            <p:nvPr>
              <p:custDataLst>
                <p:tags r:id="rId3"/>
              </p:custDataLst>
            </p:nvPr>
          </p:nvSpPr>
          <p:spPr>
            <a:xfrm>
              <a:off x="4759575" y="3165530"/>
              <a:ext cx="1839725" cy="506020"/>
            </a:xfrm>
            <a:prstGeom prst="rect">
              <a:avLst/>
            </a:prstGeom>
            <a:noFill/>
          </p:spPr>
          <p:txBody>
            <a:bodyPr wrap="square" lIns="68271" tIns="34136" rIns="68271" bIns="34136">
              <a:spAutoFit/>
            </a:bodyPr>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a:t>
              </a: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烟》</a:t>
              </a:r>
              <a:r>
                <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rPr>
                <a:t> </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3" name="文本框 2"/>
          <p:cNvSpPr txBox="1"/>
          <p:nvPr/>
        </p:nvSpPr>
        <p:spPr>
          <a:xfrm>
            <a:off x="4058920" y="1292225"/>
            <a:ext cx="4420870" cy="147510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rPr>
              <a:t>首演时间：1996年</a:t>
            </a:r>
            <a:endParaRPr sz="16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rPr>
              <a:t>编</a:t>
            </a:r>
            <a:r>
              <a:rPr lang="en-US" sz="16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a:solidFill>
                  <a:srgbClr val="7030A0"/>
                </a:solidFill>
                <a:latin typeface="宋体" panose="02010600030101010101" pitchFamily="2" charset="-122"/>
                <a:ea typeface="宋体" panose="02010600030101010101" pitchFamily="2" charset="-122"/>
                <a:cs typeface="宋体" panose="02010600030101010101" pitchFamily="2" charset="-122"/>
              </a:rPr>
              <a:t>导：马茨 ·埃克</a:t>
            </a:r>
            <a:endParaRPr sz="16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rPr>
              <a:t>作</a:t>
            </a:r>
            <a:r>
              <a:rPr lang="en-US" sz="1600">
                <a:solidFill>
                  <a:srgbClr val="7030A0"/>
                </a:solidFill>
                <a:latin typeface="宋体" panose="02010600030101010101" pitchFamily="2" charset="-122"/>
                <a:ea typeface="宋体" panose="02010600030101010101" pitchFamily="2" charset="-122"/>
                <a:cs typeface="宋体" panose="02010600030101010101" pitchFamily="2" charset="-122"/>
              </a:rPr>
              <a:t>    </a:t>
            </a:r>
            <a:r>
              <a:rPr sz="1600">
                <a:solidFill>
                  <a:srgbClr val="7030A0"/>
                </a:solidFill>
                <a:latin typeface="宋体" panose="02010600030101010101" pitchFamily="2" charset="-122"/>
                <a:ea typeface="宋体" panose="02010600030101010101" pitchFamily="2" charset="-122"/>
                <a:cs typeface="宋体" panose="02010600030101010101" pitchFamily="2" charset="-122"/>
              </a:rPr>
              <a:t>曲：A·帕尔特</a:t>
            </a:r>
            <a:endParaRPr sz="16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rPr>
              <a:t>电视导演：马茨·埃克、G·瓦林</a:t>
            </a:r>
            <a:endParaRPr sz="1600">
              <a:solidFill>
                <a:srgbClr val="7030A0"/>
              </a:solidFill>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sz="1600">
                <a:solidFill>
                  <a:srgbClr val="7030A0"/>
                </a:solidFill>
                <a:latin typeface="宋体" panose="02010600030101010101" pitchFamily="2" charset="-122"/>
                <a:ea typeface="宋体" panose="02010600030101010101" pitchFamily="2" charset="-122"/>
                <a:cs typeface="宋体" panose="02010600030101010101" pitchFamily="2" charset="-122"/>
              </a:rPr>
              <a:t>首演演员：尼古拉斯·埃克、S·吉扬</a:t>
            </a:r>
            <a:endParaRPr sz="1600">
              <a:solidFill>
                <a:srgbClr val="7030A0"/>
              </a:solidFill>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790575" y="3584575"/>
            <a:ext cx="7756525" cy="97218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oAutofit/>
          </a:bodyPr>
          <a:p>
            <a:pPr indent="284480" fontAlgn="auto">
              <a:lnSpc>
                <a:spcPct val="125000"/>
              </a:lnSpc>
              <a:spcBef>
                <a:spcPts val="0"/>
              </a:spcBef>
              <a:spcAft>
                <a:spcPts val="0"/>
              </a:spcAft>
            </a:pPr>
            <a:r>
              <a:rPr lang="en-US" altLang="zh-CN" sz="1600" b="1">
                <a:solidFill>
                  <a:srgbClr val="000000"/>
                </a:solidFill>
                <a:ea typeface="宋体" panose="02010600030101010101" pitchFamily="2" charset="-122"/>
              </a:rPr>
              <a:t> </a:t>
            </a:r>
            <a:r>
              <a:rPr lang="en-US" altLang="zh-CN" sz="1600">
                <a:solidFill>
                  <a:srgbClr val="000000"/>
                </a:solidFill>
                <a:latin typeface="宋体" panose="02010600030101010101" pitchFamily="2" charset="-122"/>
                <a:ea typeface="宋体" panose="02010600030101010101" pitchFamily="2" charset="-122"/>
                <a:cs typeface="宋体" panose="02010600030101010101" pitchFamily="2" charset="-122"/>
              </a:rPr>
              <a:t> </a:t>
            </a:r>
            <a:r>
              <a:rPr lang="zh-CN" altLang="en-US" sz="1600">
                <a:solidFill>
                  <a:srgbClr val="000000"/>
                </a:solidFill>
                <a:latin typeface="宋体" panose="02010600030101010101" pitchFamily="2" charset="-122"/>
                <a:ea typeface="宋体" panose="02010600030101010101" pitchFamily="2" charset="-122"/>
                <a:cs typeface="宋体" panose="02010600030101010101" pitchFamily="2" charset="-122"/>
              </a:rPr>
              <a:t>这是一部当代芭蕾独幕舞剧，当代芭蕾的前期代表作。这是一部专门为电视摄像机创作的作品，其中充盈着生命的质感与生活的气息，当代芭蕾独特的动作语言，表现了人世间男女两性的情感与生活。</a:t>
            </a:r>
            <a:endParaRPr lang="zh-CN" altLang="en-US" sz="160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pic>
        <p:nvPicPr>
          <p:cNvPr id="1430" name="IM 1430"/>
          <p:cNvPicPr/>
          <p:nvPr/>
        </p:nvPicPr>
        <p:blipFill>
          <a:blip r:embed="rId4"/>
          <a:stretch>
            <a:fillRect/>
          </a:stretch>
        </p:blipFill>
        <p:spPr>
          <a:xfrm>
            <a:off x="1214755" y="1129030"/>
            <a:ext cx="2918460" cy="20866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fill="hold"/>
                                        <p:tgtEl>
                                          <p:spTgt spid="5"/>
                                        </p:tgtEl>
                                        <p:attrNameLst>
                                          <p:attrName>ppt_x</p:attrName>
                                        </p:attrNameLst>
                                      </p:cBhvr>
                                      <p:tavLst>
                                        <p:tav tm="0">
                                          <p:val>
                                            <p:strVal val="0-#ppt_w/2"/>
                                          </p:val>
                                        </p:tav>
                                        <p:tav tm="100000">
                                          <p:val>
                                            <p:strVal val="#ppt_x"/>
                                          </p:val>
                                        </p:tav>
                                      </p:tavLst>
                                    </p:anim>
                                    <p:anim calcmode="lin" valueType="num">
                                      <p:cBhvr additive="base">
                                        <p:cTn id="8" dur="25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430"/>
                                        </p:tgtEl>
                                        <p:attrNameLst>
                                          <p:attrName>style.visibility</p:attrName>
                                        </p:attrNameLst>
                                      </p:cBhvr>
                                      <p:to>
                                        <p:strVal val="visible"/>
                                      </p:to>
                                    </p:set>
                                    <p:animEffect transition="in" filter="fade">
                                      <p:cBhvr>
                                        <p:cTn id="12" dur="1000"/>
                                        <p:tgtEl>
                                          <p:spTgt spid="1430"/>
                                        </p:tgtEl>
                                      </p:cBhvr>
                                    </p:animEffect>
                                    <p:anim calcmode="lin" valueType="num">
                                      <p:cBhvr>
                                        <p:cTn id="13" dur="1000" fill="hold"/>
                                        <p:tgtEl>
                                          <p:spTgt spid="1430"/>
                                        </p:tgtEl>
                                        <p:attrNameLst>
                                          <p:attrName>ppt_x</p:attrName>
                                        </p:attrNameLst>
                                      </p:cBhvr>
                                      <p:tavLst>
                                        <p:tav tm="0">
                                          <p:val>
                                            <p:strVal val="#ppt_x"/>
                                          </p:val>
                                        </p:tav>
                                        <p:tav tm="100000">
                                          <p:val>
                                            <p:strVal val="#ppt_x"/>
                                          </p:val>
                                        </p:tav>
                                      </p:tavLst>
                                    </p:anim>
                                    <p:anim calcmode="lin" valueType="num">
                                      <p:cBhvr>
                                        <p:cTn id="14" dur="1000" fill="hold"/>
                                        <p:tgtEl>
                                          <p:spTgt spid="1430"/>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4" grpId="0" bldLvl="0" animBg="1"/>
      <p:bldP spid="4"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stretch>
            <a:fillRect/>
          </a:stretch>
        </p:blipFill>
        <p:spPr>
          <a:xfrm>
            <a:off x="0" y="1439545"/>
            <a:ext cx="2605405" cy="3743325"/>
          </a:xfrm>
          <a:prstGeom prst="rect">
            <a:avLst/>
          </a:prstGeom>
        </p:spPr>
      </p:pic>
      <p:pic>
        <p:nvPicPr>
          <p:cNvPr id="11" name="图片 10"/>
          <p:cNvPicPr>
            <a:picLocks noChangeAspect="1"/>
          </p:cNvPicPr>
          <p:nvPr/>
        </p:nvPicPr>
        <p:blipFill rotWithShape="1">
          <a:blip r:embed="rId4" cstate="screen"/>
          <a:srcRect/>
          <a:stretch>
            <a:fillRect/>
          </a:stretch>
        </p:blipFill>
        <p:spPr>
          <a:xfrm>
            <a:off x="6241085" y="3021750"/>
            <a:ext cx="2886235" cy="2121750"/>
          </a:xfrm>
          <a:prstGeom prst="rect">
            <a:avLst/>
          </a:prstGeom>
        </p:spPr>
      </p:pic>
      <p:pic>
        <p:nvPicPr>
          <p:cNvPr id="12" name="图片 11"/>
          <p:cNvPicPr>
            <a:picLocks noChangeAspect="1"/>
          </p:cNvPicPr>
          <p:nvPr/>
        </p:nvPicPr>
        <p:blipFill>
          <a:blip r:embed="rId5" cstate="screen"/>
          <a:stretch>
            <a:fillRect/>
          </a:stretch>
        </p:blipFill>
        <p:spPr>
          <a:xfrm>
            <a:off x="99398" y="4080303"/>
            <a:ext cx="1480593" cy="1063197"/>
          </a:xfrm>
          <a:prstGeom prst="rect">
            <a:avLst/>
          </a:prstGeom>
        </p:spPr>
      </p:pic>
      <p:pic>
        <p:nvPicPr>
          <p:cNvPr id="10" name="图片 9"/>
          <p:cNvPicPr>
            <a:picLocks noChangeAspect="1"/>
          </p:cNvPicPr>
          <p:nvPr/>
        </p:nvPicPr>
        <p:blipFill>
          <a:blip r:embed="rId6" cstate="screen"/>
          <a:stretch>
            <a:fillRect/>
          </a:stretch>
        </p:blipFill>
        <p:spPr>
          <a:xfrm>
            <a:off x="7517130" y="1548130"/>
            <a:ext cx="943610" cy="2730500"/>
          </a:xfrm>
          <a:prstGeom prst="rect">
            <a:avLst/>
          </a:prstGeom>
        </p:spPr>
      </p:pic>
      <p:sp>
        <p:nvSpPr>
          <p:cNvPr id="17" name="文本框 16"/>
          <p:cNvSpPr txBox="1"/>
          <p:nvPr/>
        </p:nvSpPr>
        <p:spPr>
          <a:xfrm>
            <a:off x="3234403" y="1711030"/>
            <a:ext cx="2941320" cy="64516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感</a:t>
            </a:r>
            <a:r>
              <a:rPr kumimoji="0" lang="en-US" altLang="zh-CN"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 </a:t>
            </a:r>
            <a:r>
              <a:rPr kumimoji="0" lang="zh-CN" altLang="en-US"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谢</a:t>
            </a:r>
            <a:r>
              <a:rPr kumimoji="0" lang="en-US" altLang="zh-CN"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 </a:t>
            </a:r>
            <a:r>
              <a:rPr kumimoji="0" lang="zh-CN" altLang="en-US"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观</a:t>
            </a:r>
            <a:r>
              <a:rPr kumimoji="0" lang="en-US" altLang="zh-CN"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 </a:t>
            </a:r>
            <a:r>
              <a:rPr kumimoji="0" lang="zh-CN" altLang="en-US"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看 </a:t>
            </a:r>
            <a:endParaRPr kumimoji="0" lang="zh-CN" altLang="en-US" sz="3600" b="1"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500"/>
                                        <p:tgtEl>
                                          <p:spTgt spid="3"/>
                                        </p:tgtEl>
                                      </p:cBhvr>
                                    </p:animEffect>
                                    <p:anim calcmode="lin" valueType="num">
                                      <p:cBhvr>
                                        <p:cTn id="19" dur="1500" fill="hold"/>
                                        <p:tgtEl>
                                          <p:spTgt spid="3"/>
                                        </p:tgtEl>
                                        <p:attrNameLst>
                                          <p:attrName>ppt_w</p:attrName>
                                        </p:attrNameLst>
                                      </p:cBhvr>
                                      <p:tavLst>
                                        <p:tav tm="0" fmla="#ppt_w*sin(2.5*pi*$)">
                                          <p:val>
                                            <p:fltVal val="0"/>
                                          </p:val>
                                        </p:tav>
                                        <p:tav tm="100000">
                                          <p:val>
                                            <p:fltVal val="1"/>
                                          </p:val>
                                        </p:tav>
                                      </p:tavLst>
                                    </p:anim>
                                    <p:anim calcmode="lin" valueType="num">
                                      <p:cBhvr>
                                        <p:cTn id="20" dur="15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2" presetClass="entr" presetSubtype="4" fill="hold" grpId="0" nodeType="afterEffect">
                                  <p:stCondLst>
                                    <p:cond delay="0"/>
                                  </p:stCondLst>
                                  <p:iterate type="lt">
                                    <p:tmPct val="13000"/>
                                  </p:iterate>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p:tgtEl>
                                          <p:spTgt spid="17"/>
                                        </p:tgtEl>
                                        <p:attrNameLst>
                                          <p:attrName>ppt_y</p:attrName>
                                        </p:attrNameLst>
                                      </p:cBhvr>
                                      <p:tavLst>
                                        <p:tav tm="0">
                                          <p:val>
                                            <p:strVal val="#ppt_y+#ppt_h*1.125000"/>
                                          </p:val>
                                        </p:tav>
                                        <p:tav tm="100000">
                                          <p:val>
                                            <p:strVal val="#ppt_y"/>
                                          </p:val>
                                        </p:tav>
                                      </p:tavLst>
                                    </p:anim>
                                    <p:animEffect transition="in" filter="wipe(up)">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241085" y="3021750"/>
            <a:ext cx="2886235" cy="2121750"/>
          </a:xfrm>
          <a:prstGeom prst="rect">
            <a:avLst/>
          </a:prstGeom>
        </p:spPr>
      </p:pic>
      <p:sp>
        <p:nvSpPr>
          <p:cNvPr id="2" name="文本框 1"/>
          <p:cNvSpPr txBox="1"/>
          <p:nvPr/>
        </p:nvSpPr>
        <p:spPr>
          <a:xfrm>
            <a:off x="342067" y="208714"/>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grpSp>
        <p:nvGrpSpPr>
          <p:cNvPr id="5" name="组合 4"/>
          <p:cNvGrpSpPr/>
          <p:nvPr/>
        </p:nvGrpSpPr>
        <p:grpSpPr>
          <a:xfrm>
            <a:off x="1456214" y="1396501"/>
            <a:ext cx="4283727" cy="600668"/>
            <a:chOff x="2235196" y="1251086"/>
            <a:chExt cx="3499145" cy="490653"/>
          </a:xfrm>
        </p:grpSpPr>
        <p:sp>
          <p:nvSpPr>
            <p:cNvPr id="15" name="MH_Entry_1">
              <a:hlinkClick r:id="rId4" action="ppaction://hlinksldjump"/>
            </p:cNvPr>
            <p:cNvSpPr/>
            <p:nvPr>
              <p:custDataLst>
                <p:tags r:id="rId5"/>
              </p:custDataLst>
            </p:nvPr>
          </p:nvSpPr>
          <p:spPr>
            <a:xfrm>
              <a:off x="2687593" y="1377867"/>
              <a:ext cx="3046748" cy="363871"/>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1900" dirty="0">
                  <a:solidFill>
                    <a:srgbClr val="FFFFFF"/>
                  </a:solidFill>
                  <a:cs typeface="+mn-ea"/>
                  <a:sym typeface="+mn-lt"/>
                </a:rPr>
                <a:t>西方芭蕾舞的起源与发展</a:t>
              </a:r>
              <a:endParaRPr lang="zh-CN" altLang="en-US" sz="1900" dirty="0">
                <a:solidFill>
                  <a:srgbClr val="FFFFFF"/>
                </a:solidFill>
                <a:cs typeface="+mn-ea"/>
                <a:sym typeface="+mn-lt"/>
              </a:endParaRPr>
            </a:p>
          </p:txBody>
        </p:sp>
        <p:sp>
          <p:nvSpPr>
            <p:cNvPr id="16" name="MH_Number_1">
              <a:hlinkClick r:id="rId4" action="ppaction://hlinksldjump"/>
            </p:cNvPr>
            <p:cNvSpPr/>
            <p:nvPr>
              <p:custDataLst>
                <p:tags r:id="rId6"/>
              </p:custDataLst>
            </p:nvPr>
          </p:nvSpPr>
          <p:spPr>
            <a:xfrm>
              <a:off x="2235196" y="1251086"/>
              <a:ext cx="511449" cy="490653"/>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cs typeface="+mn-ea"/>
                  <a:sym typeface="+mn-lt"/>
                </a:rPr>
                <a:t>01</a:t>
              </a:r>
              <a:endParaRPr lang="zh-CN" altLang="en-US" sz="1800" b="1">
                <a:solidFill>
                  <a:srgbClr val="FFFFFF"/>
                </a:solidFill>
                <a:cs typeface="+mn-ea"/>
                <a:sym typeface="+mn-lt"/>
              </a:endParaRPr>
            </a:p>
          </p:txBody>
        </p:sp>
      </p:grpSp>
      <p:grpSp>
        <p:nvGrpSpPr>
          <p:cNvPr id="6" name="组合 5"/>
          <p:cNvGrpSpPr/>
          <p:nvPr/>
        </p:nvGrpSpPr>
        <p:grpSpPr>
          <a:xfrm>
            <a:off x="1455927" y="2230393"/>
            <a:ext cx="4344052" cy="600668"/>
            <a:chOff x="2745359" y="1972705"/>
            <a:chExt cx="3548421" cy="490653"/>
          </a:xfrm>
        </p:grpSpPr>
        <p:sp>
          <p:nvSpPr>
            <p:cNvPr id="18" name="MH_Entry_2">
              <a:hlinkClick r:id="rId4" action="ppaction://hlinksldjump"/>
            </p:cNvPr>
            <p:cNvSpPr/>
            <p:nvPr>
              <p:custDataLst>
                <p:tags r:id="rId7"/>
              </p:custDataLst>
            </p:nvPr>
          </p:nvSpPr>
          <p:spPr>
            <a:xfrm>
              <a:off x="3247032" y="2096375"/>
              <a:ext cx="3046748" cy="363871"/>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1900" dirty="0">
                  <a:solidFill>
                    <a:srgbClr val="FFFFFF"/>
                  </a:solidFill>
                  <a:cs typeface="+mn-ea"/>
                  <a:sym typeface="+mn-lt"/>
                </a:rPr>
                <a:t>西方芭蕾舞的审美原则</a:t>
              </a:r>
              <a:endParaRPr lang="zh-CN" altLang="en-US" sz="1900" dirty="0">
                <a:solidFill>
                  <a:srgbClr val="FFFFFF"/>
                </a:solidFill>
                <a:cs typeface="+mn-ea"/>
                <a:sym typeface="+mn-lt"/>
              </a:endParaRPr>
            </a:p>
          </p:txBody>
        </p:sp>
        <p:sp>
          <p:nvSpPr>
            <p:cNvPr id="19" name="MH_Number_2">
              <a:hlinkClick r:id="rId4" action="ppaction://hlinksldjump"/>
            </p:cNvPr>
            <p:cNvSpPr/>
            <p:nvPr>
              <p:custDataLst>
                <p:tags r:id="rId8"/>
              </p:custDataLst>
            </p:nvPr>
          </p:nvSpPr>
          <p:spPr>
            <a:xfrm>
              <a:off x="2745359" y="1972705"/>
              <a:ext cx="511449" cy="490653"/>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cs typeface="+mn-ea"/>
                  <a:sym typeface="+mn-lt"/>
                </a:rPr>
                <a:t>02</a:t>
              </a:r>
              <a:endParaRPr lang="zh-CN" altLang="en-US" sz="1800" b="1">
                <a:solidFill>
                  <a:srgbClr val="FFFFFF"/>
                </a:solidFill>
                <a:cs typeface="+mn-ea"/>
                <a:sym typeface="+mn-lt"/>
              </a:endParaRPr>
            </a:p>
          </p:txBody>
        </p:sp>
      </p:grpSp>
      <p:grpSp>
        <p:nvGrpSpPr>
          <p:cNvPr id="7" name="组合 6"/>
          <p:cNvGrpSpPr/>
          <p:nvPr/>
        </p:nvGrpSpPr>
        <p:grpSpPr>
          <a:xfrm>
            <a:off x="1444150" y="3063650"/>
            <a:ext cx="4356116" cy="600668"/>
            <a:chOff x="2176065" y="2688101"/>
            <a:chExt cx="3558276" cy="490653"/>
          </a:xfrm>
        </p:grpSpPr>
        <p:sp>
          <p:nvSpPr>
            <p:cNvPr id="21" name="MH_Entry_3">
              <a:hlinkClick r:id="rId4" action="ppaction://hlinksldjump"/>
            </p:cNvPr>
            <p:cNvSpPr/>
            <p:nvPr>
              <p:custDataLst>
                <p:tags r:id="rId9"/>
              </p:custDataLst>
            </p:nvPr>
          </p:nvSpPr>
          <p:spPr>
            <a:xfrm>
              <a:off x="2687593" y="2814882"/>
              <a:ext cx="3046748" cy="363871"/>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1900" dirty="0">
                  <a:solidFill>
                    <a:srgbClr val="FFFFFF"/>
                  </a:solidFill>
                  <a:cs typeface="+mn-ea"/>
                  <a:sym typeface="+mn-lt"/>
                </a:rPr>
                <a:t>西方芭蕾舞作品鉴赏</a:t>
              </a:r>
              <a:endParaRPr lang="zh-CN" altLang="en-US" sz="1900" dirty="0">
                <a:solidFill>
                  <a:srgbClr val="FFFFFF"/>
                </a:solidFill>
                <a:cs typeface="+mn-ea"/>
                <a:sym typeface="+mn-lt"/>
              </a:endParaRPr>
            </a:p>
          </p:txBody>
        </p:sp>
        <p:sp>
          <p:nvSpPr>
            <p:cNvPr id="22" name="MH_Number_3">
              <a:hlinkClick r:id="rId4" action="ppaction://hlinksldjump"/>
            </p:cNvPr>
            <p:cNvSpPr/>
            <p:nvPr>
              <p:custDataLst>
                <p:tags r:id="rId10"/>
              </p:custDataLst>
            </p:nvPr>
          </p:nvSpPr>
          <p:spPr>
            <a:xfrm>
              <a:off x="2176065" y="2688101"/>
              <a:ext cx="511449" cy="490653"/>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cs typeface="+mn-ea"/>
                  <a:sym typeface="+mn-lt"/>
                </a:rPr>
                <a:t>03</a:t>
              </a:r>
              <a:endParaRPr lang="zh-CN" altLang="en-US" sz="1800" b="1">
                <a:solidFill>
                  <a:srgbClr val="FFFFFF"/>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750" fill="hold"/>
                                        <p:tgtEl>
                                          <p:spTgt spid="5"/>
                                        </p:tgtEl>
                                        <p:attrNameLst>
                                          <p:attrName>ppt_x</p:attrName>
                                        </p:attrNameLst>
                                      </p:cBhvr>
                                      <p:tavLst>
                                        <p:tav tm="0">
                                          <p:val>
                                            <p:strVal val="1+#ppt_w/2"/>
                                          </p:val>
                                        </p:tav>
                                        <p:tav tm="100000">
                                          <p:val>
                                            <p:strVal val="#ppt_x"/>
                                          </p:val>
                                        </p:tav>
                                      </p:tavLst>
                                    </p:anim>
                                    <p:anim calcmode="lin" valueType="num">
                                      <p:cBhvr additive="base">
                                        <p:cTn id="14" dur="75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2" presetClass="entr" presetSubtype="2"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1+#ppt_w/2"/>
                                          </p:val>
                                        </p:tav>
                                        <p:tav tm="100000">
                                          <p:val>
                                            <p:strVal val="#ppt_x"/>
                                          </p:val>
                                        </p:tav>
                                      </p:tavLst>
                                    </p:anim>
                                    <p:anim calcmode="lin" valueType="num">
                                      <p:cBhvr additive="base">
                                        <p:cTn id="19" dur="7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2" presetClass="entr" presetSubtype="2"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1+#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241085" y="3021750"/>
            <a:ext cx="2886235" cy="2121750"/>
          </a:xfrm>
          <a:prstGeom prst="rect">
            <a:avLst/>
          </a:prstGeom>
        </p:spPr>
      </p:pic>
      <p:sp>
        <p:nvSpPr>
          <p:cNvPr id="2" name="文本框 1"/>
          <p:cNvSpPr txBox="1"/>
          <p:nvPr/>
        </p:nvSpPr>
        <p:spPr>
          <a:xfrm>
            <a:off x="609402" y="296979"/>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sp>
        <p:nvSpPr>
          <p:cNvPr id="20" name="MH_Title"/>
          <p:cNvSpPr/>
          <p:nvPr>
            <p:custDataLst>
              <p:tags r:id="rId4"/>
            </p:custDataLst>
          </p:nvPr>
        </p:nvSpPr>
        <p:spPr>
          <a:xfrm>
            <a:off x="2056765" y="2176145"/>
            <a:ext cx="3794760" cy="607060"/>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100" dirty="0">
                <a:solidFill>
                  <a:srgbClr val="FFFFFF"/>
                </a:solidFill>
                <a:cs typeface="+mn-ea"/>
                <a:sym typeface="+mn-lt"/>
              </a:rPr>
              <a:t>西方芭蕾舞的起源与发展</a:t>
            </a:r>
            <a:endParaRPr lang="zh-CN" altLang="en-US" sz="2100" b="1" dirty="0">
              <a:solidFill>
                <a:srgbClr val="FFFFFF"/>
              </a:solidFill>
              <a:cs typeface="+mn-ea"/>
              <a:sym typeface="+mn-lt"/>
            </a:endParaRPr>
          </a:p>
        </p:txBody>
      </p:sp>
      <p:sp>
        <p:nvSpPr>
          <p:cNvPr id="25" name="MH_Number"/>
          <p:cNvSpPr/>
          <p:nvPr>
            <p:custDataLst>
              <p:tags r:id="rId5"/>
            </p:custDataLst>
          </p:nvPr>
        </p:nvSpPr>
        <p:spPr>
          <a:xfrm>
            <a:off x="1450340" y="1964055"/>
            <a:ext cx="606425" cy="819150"/>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a:solidFill>
                  <a:srgbClr val="FFFFFF"/>
                </a:solidFill>
                <a:cs typeface="+mn-ea"/>
                <a:sym typeface="+mn-lt"/>
              </a:rPr>
              <a:t>1</a:t>
            </a:r>
            <a:endParaRPr lang="zh-CN" altLang="en-US" sz="3600" b="1">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bldLvl="0" animBg="1"/>
      <p:bldP spid="25"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文本框 1"/>
          <p:cNvSpPr txBox="1"/>
          <p:nvPr/>
        </p:nvSpPr>
        <p:spPr>
          <a:xfrm>
            <a:off x="866140" y="2272665"/>
            <a:ext cx="7291705" cy="932180"/>
          </a:xfrm>
          <a:prstGeom prst="rect">
            <a:avLst/>
          </a:prstGeom>
          <a:noFill/>
          <a:ln w="9525">
            <a:noFill/>
          </a:ln>
        </p:spPr>
        <p:txBody>
          <a:bodyPr>
            <a:noAutofit/>
          </a:bodyPr>
          <a:p>
            <a:pPr indent="284480"/>
            <a:endParaRPr lang="zh-CN" altLang="en-US" sz="1800" b="0">
              <a:ea typeface="宋体" panose="02010600030101010101" pitchFamily="2" charset="-122"/>
            </a:endParaRPr>
          </a:p>
        </p:txBody>
      </p:sp>
      <p:sp>
        <p:nvSpPr>
          <p:cNvPr id="4" name="文本框 3"/>
          <p:cNvSpPr txBox="1"/>
          <p:nvPr/>
        </p:nvSpPr>
        <p:spPr>
          <a:xfrm>
            <a:off x="574040" y="951865"/>
            <a:ext cx="4441825" cy="338455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0" fontAlgn="auto">
              <a:lnSpc>
                <a:spcPct val="125000"/>
              </a:lnSpc>
              <a:spcBef>
                <a:spcPts val="0"/>
              </a:spcBef>
              <a:spcAft>
                <a:spcPts val="0"/>
              </a:spcAft>
            </a:pPr>
            <a:r>
              <a:rPr lang="en-US" sz="2000" b="1">
                <a:latin typeface="宋体" panose="02010600030101010101" pitchFamily="2" charset="-122"/>
                <a:ea typeface="宋体" panose="02010600030101010101" pitchFamily="2" charset="-122"/>
                <a:cs typeface="宋体" panose="02010600030101010101" pitchFamily="2" charset="-122"/>
                <a:sym typeface="+mn-ea"/>
              </a:rPr>
              <a:t>   </a:t>
            </a:r>
            <a:r>
              <a:rPr sz="1800">
                <a:latin typeface="宋体" panose="02010600030101010101" pitchFamily="2" charset="-122"/>
                <a:ea typeface="宋体" panose="02010600030101010101" pitchFamily="2" charset="-122"/>
                <a:cs typeface="宋体" panose="02010600030101010101" pitchFamily="2" charset="-122"/>
                <a:sym typeface="+mn-ea"/>
              </a:rPr>
              <a:t>“芭蕾”是法语“ballet”的译音，源于意大利语“balletto”，意为跳或者跳舞，是一种欧洲古典舞蹈，其最重要的特征即女舞者表演时以脚尖点地，所以又称脚尖舞。“Ballet”泛指各种舞蹈或舞剧，是以人体动作和姿态表现某个戏剧故事或某种情绪的舞蹈演出。</a:t>
            </a:r>
            <a:endParaRPr lang="zh-CN" altLang="en-US" sz="1800">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p:txBody>
      </p:sp>
      <p:pic>
        <p:nvPicPr>
          <p:cNvPr id="5" name="图片 4"/>
          <p:cNvPicPr/>
          <p:nvPr/>
        </p:nvPicPr>
        <p:blipFill>
          <a:blip r:embed="rId1"/>
          <a:stretch>
            <a:fillRect/>
          </a:stretch>
        </p:blipFill>
        <p:spPr>
          <a:xfrm>
            <a:off x="6353810" y="791845"/>
            <a:ext cx="1737995" cy="331533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398145" y="588010"/>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en-US" altLang="zh-CN" sz="2400" b="1">
                <a:latin typeface="黑体" panose="02010609060101010101" charset="-122"/>
                <a:ea typeface="黑体" panose="02010609060101010101" charset="-122"/>
                <a:cs typeface="黑体" panose="02010609060101010101" charset="-122"/>
              </a:rPr>
              <a:t>一、</a:t>
            </a:r>
            <a:r>
              <a:rPr lang="zh-CN" altLang="en-US" sz="2400" b="1">
                <a:latin typeface="黑体" panose="02010609060101010101" charset="-122"/>
                <a:ea typeface="黑体" panose="02010609060101010101" charset="-122"/>
                <a:cs typeface="黑体" panose="02010609060101010101" charset="-122"/>
              </a:rPr>
              <a:t>芭蕾舞的起源</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
        <p:nvSpPr>
          <p:cNvPr id="2" name="文本框 1"/>
          <p:cNvSpPr txBox="1"/>
          <p:nvPr/>
        </p:nvSpPr>
        <p:spPr>
          <a:xfrm>
            <a:off x="866140" y="2272665"/>
            <a:ext cx="7291705" cy="932180"/>
          </a:xfrm>
          <a:prstGeom prst="rect">
            <a:avLst/>
          </a:prstGeom>
          <a:noFill/>
          <a:ln w="9525">
            <a:noFill/>
          </a:ln>
        </p:spPr>
        <p:txBody>
          <a:bodyPr>
            <a:noAutofit/>
          </a:bodyPr>
          <a:p>
            <a:pPr indent="284480"/>
            <a:endParaRPr lang="zh-CN" altLang="en-US" sz="1800" b="0">
              <a:ea typeface="宋体" panose="02010600030101010101" pitchFamily="2" charset="-122"/>
            </a:endParaRPr>
          </a:p>
        </p:txBody>
      </p:sp>
      <p:sp>
        <p:nvSpPr>
          <p:cNvPr id="3" name="文本框 2"/>
          <p:cNvSpPr txBox="1"/>
          <p:nvPr/>
        </p:nvSpPr>
        <p:spPr>
          <a:xfrm>
            <a:off x="739140" y="2677160"/>
            <a:ext cx="7665720" cy="1766570"/>
          </a:xfrm>
          <a:prstGeom prst="rect">
            <a:avLst/>
          </a:prstGeom>
          <a:ln>
            <a:noFill/>
          </a:ln>
        </p:spPr>
        <p:style>
          <a:lnRef idx="2">
            <a:schemeClr val="accent2"/>
          </a:lnRef>
          <a:fillRef idx="1">
            <a:schemeClr val="lt1"/>
          </a:fillRef>
          <a:effectRef idx="0">
            <a:schemeClr val="accent2"/>
          </a:effectRef>
          <a:fontRef idx="minor">
            <a:schemeClr val="dk1"/>
          </a:fontRef>
        </p:style>
        <p:txBody>
          <a:bodyPr>
            <a:noAutofit/>
          </a:bodyPr>
          <a:p>
            <a:pPr indent="0" fontAlgn="auto">
              <a:lnSpc>
                <a:spcPct val="125000"/>
              </a:lnSpc>
              <a:spcBef>
                <a:spcPts val="0"/>
              </a:spcBef>
              <a:spcAft>
                <a:spcPts val="0"/>
              </a:spcAft>
            </a:pPr>
            <a:r>
              <a:rPr lang="en-US" altLang="zh-CN" sz="1800">
                <a:latin typeface="宋体" panose="02010600030101010101" pitchFamily="2" charset="-122"/>
                <a:ea typeface="宋体" panose="02010600030101010101" pitchFamily="2" charset="-122"/>
                <a:cs typeface="宋体" panose="02010600030101010101" pitchFamily="2" charset="-122"/>
                <a:sym typeface="+mn-ea"/>
              </a:rPr>
              <a:t>    1661年，</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法王路易十四</a:t>
            </a:r>
            <a:r>
              <a:rPr lang="en-US" altLang="zh-CN" sz="1800">
                <a:latin typeface="宋体" panose="02010600030101010101" pitchFamily="2" charset="-122"/>
                <a:ea typeface="宋体" panose="02010600030101010101" pitchFamily="2" charset="-122"/>
                <a:cs typeface="宋体" panose="02010600030101010101" pitchFamily="2" charset="-122"/>
                <a:sym typeface="+mn-ea"/>
              </a:rPr>
              <a:t>在法国巴黎建立了</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皇家舞蹈学校</a:t>
            </a:r>
            <a:r>
              <a:rPr lang="en-US" altLang="zh-CN" sz="1800">
                <a:latin typeface="宋体" panose="02010600030101010101" pitchFamily="2" charset="-122"/>
                <a:ea typeface="宋体" panose="02010600030101010101" pitchFamily="2" charset="-122"/>
                <a:cs typeface="宋体" panose="02010600030101010101" pitchFamily="2" charset="-122"/>
                <a:sym typeface="+mn-ea"/>
              </a:rPr>
              <a:t>，芭蕾教育体系和审美规范的确立，对后世芭蕾舞的发展产生了深刻影响。芭蕾在近五百年的历史进程中，对世界各国影响很大，传布极广，在发展过程中逐渐形成了</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意大利、法兰西、俄罗斯、丹麦、美国、英国</a:t>
            </a:r>
            <a:r>
              <a:rPr lang="en-US" altLang="zh-CN" sz="1800">
                <a:latin typeface="宋体" panose="02010600030101010101" pitchFamily="2" charset="-122"/>
                <a:ea typeface="宋体" panose="02010600030101010101" pitchFamily="2" charset="-122"/>
                <a:cs typeface="宋体" panose="02010600030101010101" pitchFamily="2" charset="-122"/>
                <a:sym typeface="+mn-ea"/>
              </a:rPr>
              <a:t>六大流派。</a:t>
            </a:r>
            <a:endParaRPr lang="en-US" altLang="zh-CN" sz="18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8" name="圆角矩形 7"/>
          <p:cNvSpPr/>
          <p:nvPr/>
        </p:nvSpPr>
        <p:spPr>
          <a:xfrm>
            <a:off x="398145" y="1476375"/>
            <a:ext cx="1363980" cy="94424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600" b="1">
                <a:latin typeface="宋体" panose="02010600030101010101" pitchFamily="2" charset="-122"/>
                <a:ea typeface="宋体" panose="02010600030101010101" pitchFamily="2" charset="-122"/>
              </a:rPr>
              <a:t>意大利</a:t>
            </a:r>
            <a:endParaRPr lang="zh-CN" altLang="en-US" sz="1600" b="1">
              <a:latin typeface="宋体" panose="02010600030101010101" pitchFamily="2" charset="-122"/>
              <a:ea typeface="宋体" panose="02010600030101010101" pitchFamily="2" charset="-122"/>
            </a:endParaRPr>
          </a:p>
          <a:p>
            <a:pPr algn="ctr"/>
            <a:r>
              <a:rPr lang="zh-CN" altLang="en-US" sz="1600" b="1">
                <a:latin typeface="宋体" panose="02010600030101010101" pitchFamily="2" charset="-122"/>
                <a:ea typeface="宋体" panose="02010600030101010101" pitchFamily="2" charset="-122"/>
              </a:rPr>
              <a:t>（起源）</a:t>
            </a:r>
            <a:endParaRPr lang="zh-CN" altLang="en-US" sz="1600" b="1">
              <a:latin typeface="宋体" panose="02010600030101010101" pitchFamily="2" charset="-122"/>
              <a:ea typeface="宋体" panose="02010600030101010101" pitchFamily="2" charset="-122"/>
            </a:endParaRPr>
          </a:p>
          <a:p>
            <a:pPr algn="ctr"/>
            <a:r>
              <a:rPr lang="zh-CN" altLang="en-US" sz="1600" b="1">
                <a:latin typeface="宋体" panose="02010600030101010101" pitchFamily="2" charset="-122"/>
                <a:ea typeface="宋体" panose="02010600030101010101" pitchFamily="2" charset="-122"/>
              </a:rPr>
              <a:t>文艺复兴</a:t>
            </a:r>
            <a:endParaRPr lang="zh-CN" altLang="en-US" sz="1600" b="1">
              <a:latin typeface="宋体" panose="02010600030101010101" pitchFamily="2" charset="-122"/>
              <a:ea typeface="宋体" panose="02010600030101010101" pitchFamily="2" charset="-122"/>
            </a:endParaRPr>
          </a:p>
        </p:txBody>
      </p:sp>
      <p:sp>
        <p:nvSpPr>
          <p:cNvPr id="11" name="圆角矩形 10"/>
          <p:cNvSpPr/>
          <p:nvPr/>
        </p:nvSpPr>
        <p:spPr>
          <a:xfrm>
            <a:off x="2137410" y="1475740"/>
            <a:ext cx="1377950" cy="944245"/>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600" b="1">
                <a:latin typeface="宋体" panose="02010600030101010101" pitchFamily="2" charset="-122"/>
                <a:ea typeface="宋体" panose="02010600030101010101" pitchFamily="2" charset="-122"/>
                <a:cs typeface="宋体" panose="02010600030101010101" pitchFamily="2" charset="-122"/>
              </a:rPr>
              <a:t>法兰西</a:t>
            </a:r>
            <a:endParaRPr lang="zh-CN" altLang="en-US" sz="1600" b="1">
              <a:latin typeface="宋体" panose="02010600030101010101" pitchFamily="2" charset="-122"/>
              <a:ea typeface="宋体" panose="02010600030101010101" pitchFamily="2" charset="-122"/>
              <a:cs typeface="宋体" panose="02010600030101010101" pitchFamily="2" charset="-122"/>
            </a:endParaRPr>
          </a:p>
          <a:p>
            <a:pPr algn="ctr"/>
            <a:r>
              <a:rPr lang="zh-CN" altLang="en-US" sz="1600" b="1">
                <a:latin typeface="宋体" panose="02010600030101010101" pitchFamily="2" charset="-122"/>
                <a:ea typeface="宋体" panose="02010600030101010101" pitchFamily="2" charset="-122"/>
                <a:cs typeface="宋体" panose="02010600030101010101" pitchFamily="2" charset="-122"/>
              </a:rPr>
              <a:t>（形成）</a:t>
            </a:r>
            <a:endParaRPr lang="zh-CN" altLang="en-US" sz="1600" b="1">
              <a:latin typeface="宋体" panose="02010600030101010101" pitchFamily="2" charset="-122"/>
              <a:ea typeface="宋体" panose="02010600030101010101" pitchFamily="2" charset="-122"/>
              <a:cs typeface="宋体" panose="02010600030101010101" pitchFamily="2" charset="-122"/>
            </a:endParaRPr>
          </a:p>
          <a:p>
            <a:pPr algn="ctr"/>
            <a:r>
              <a:rPr lang="en-US" altLang="zh-CN" sz="1600" b="1">
                <a:latin typeface="宋体" panose="02010600030101010101" pitchFamily="2" charset="-122"/>
                <a:ea typeface="宋体" panose="02010600030101010101" pitchFamily="2" charset="-122"/>
                <a:cs typeface="宋体" panose="02010600030101010101" pitchFamily="2" charset="-122"/>
              </a:rPr>
              <a:t>17</a:t>
            </a:r>
            <a:r>
              <a:rPr lang="zh-CN" altLang="en-US" sz="1600" b="1">
                <a:latin typeface="宋体" panose="02010600030101010101" pitchFamily="2" charset="-122"/>
                <a:ea typeface="宋体" panose="02010600030101010101" pitchFamily="2" charset="-122"/>
                <a:cs typeface="宋体" panose="02010600030101010101" pitchFamily="2" charset="-122"/>
              </a:rPr>
              <a:t>世纪</a:t>
            </a:r>
            <a:endParaRPr lang="zh-CN" altLang="en-US" sz="1600" b="1">
              <a:latin typeface="宋体" panose="02010600030101010101" pitchFamily="2" charset="-122"/>
              <a:ea typeface="宋体" panose="02010600030101010101" pitchFamily="2" charset="-122"/>
              <a:cs typeface="宋体" panose="02010600030101010101" pitchFamily="2" charset="-122"/>
            </a:endParaRPr>
          </a:p>
        </p:txBody>
      </p:sp>
      <p:sp>
        <p:nvSpPr>
          <p:cNvPr id="12" name="圆角矩形 11"/>
          <p:cNvSpPr/>
          <p:nvPr/>
        </p:nvSpPr>
        <p:spPr>
          <a:xfrm>
            <a:off x="3890645" y="1475105"/>
            <a:ext cx="1390650" cy="944880"/>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600" b="1">
                <a:latin typeface="宋体" panose="02010600030101010101" pitchFamily="2" charset="-122"/>
                <a:ea typeface="宋体" panose="02010600030101010101" pitchFamily="2" charset="-122"/>
                <a:cs typeface="宋体" panose="02010600030101010101" pitchFamily="2" charset="-122"/>
              </a:rPr>
              <a:t>法国</a:t>
            </a:r>
            <a:endParaRPr lang="zh-CN" altLang="en-US" sz="1600" b="1">
              <a:latin typeface="宋体" panose="02010600030101010101" pitchFamily="2" charset="-122"/>
              <a:ea typeface="宋体" panose="02010600030101010101" pitchFamily="2" charset="-122"/>
              <a:cs typeface="宋体" panose="02010600030101010101" pitchFamily="2" charset="-122"/>
            </a:endParaRPr>
          </a:p>
          <a:p>
            <a:pPr algn="ctr"/>
            <a:r>
              <a:rPr lang="zh-CN" altLang="en-US" sz="1600" b="1">
                <a:latin typeface="宋体" panose="02010600030101010101" pitchFamily="2" charset="-122"/>
                <a:ea typeface="宋体" panose="02010600030101010101" pitchFamily="2" charset="-122"/>
                <a:cs typeface="宋体" panose="02010600030101010101" pitchFamily="2" charset="-122"/>
              </a:rPr>
              <a:t>（兴衰）</a:t>
            </a:r>
            <a:endParaRPr lang="zh-CN" altLang="en-US" sz="1600" b="1">
              <a:latin typeface="宋体" panose="02010600030101010101" pitchFamily="2" charset="-122"/>
              <a:ea typeface="宋体" panose="02010600030101010101" pitchFamily="2" charset="-122"/>
              <a:cs typeface="宋体" panose="02010600030101010101" pitchFamily="2" charset="-122"/>
            </a:endParaRPr>
          </a:p>
          <a:p>
            <a:pPr algn="ctr"/>
            <a:r>
              <a:rPr lang="en-US" altLang="zh-CN" sz="1600" b="1">
                <a:latin typeface="宋体" panose="02010600030101010101" pitchFamily="2" charset="-122"/>
                <a:ea typeface="宋体" panose="02010600030101010101" pitchFamily="2" charset="-122"/>
                <a:cs typeface="宋体" panose="02010600030101010101" pitchFamily="2" charset="-122"/>
              </a:rPr>
              <a:t>17-19</a:t>
            </a:r>
            <a:r>
              <a:rPr lang="zh-CN" altLang="en-US" sz="1600" b="1">
                <a:latin typeface="宋体" panose="02010600030101010101" pitchFamily="2" charset="-122"/>
                <a:ea typeface="宋体" panose="02010600030101010101" pitchFamily="2" charset="-122"/>
                <a:cs typeface="宋体" panose="02010600030101010101" pitchFamily="2" charset="-122"/>
              </a:rPr>
              <a:t>世纪</a:t>
            </a:r>
            <a:endParaRPr lang="zh-CN" altLang="en-US" sz="1600" b="1">
              <a:latin typeface="宋体" panose="02010600030101010101" pitchFamily="2" charset="-122"/>
              <a:ea typeface="宋体" panose="02010600030101010101" pitchFamily="2" charset="-122"/>
              <a:cs typeface="宋体" panose="02010600030101010101" pitchFamily="2" charset="-122"/>
            </a:endParaRPr>
          </a:p>
        </p:txBody>
      </p:sp>
      <p:sp>
        <p:nvSpPr>
          <p:cNvPr id="13" name="圆角矩形 12"/>
          <p:cNvSpPr/>
          <p:nvPr/>
        </p:nvSpPr>
        <p:spPr>
          <a:xfrm>
            <a:off x="5636895" y="1477010"/>
            <a:ext cx="1392555" cy="943610"/>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600" b="1">
                <a:latin typeface="宋体" panose="02010600030101010101" pitchFamily="2" charset="-122"/>
                <a:ea typeface="宋体" panose="02010600030101010101" pitchFamily="2" charset="-122"/>
                <a:cs typeface="宋体" panose="02010600030101010101" pitchFamily="2" charset="-122"/>
              </a:rPr>
              <a:t>俄罗斯</a:t>
            </a:r>
            <a:endParaRPr lang="zh-CN" altLang="en-US" sz="1600" b="1">
              <a:latin typeface="宋体" panose="02010600030101010101" pitchFamily="2" charset="-122"/>
              <a:ea typeface="宋体" panose="02010600030101010101" pitchFamily="2" charset="-122"/>
              <a:cs typeface="宋体" panose="02010600030101010101" pitchFamily="2" charset="-122"/>
            </a:endParaRPr>
          </a:p>
          <a:p>
            <a:pPr algn="ctr"/>
            <a:r>
              <a:rPr lang="zh-CN" altLang="en-US" sz="1600" b="1">
                <a:latin typeface="宋体" panose="02010600030101010101" pitchFamily="2" charset="-122"/>
                <a:ea typeface="宋体" panose="02010600030101010101" pitchFamily="2" charset="-122"/>
                <a:cs typeface="宋体" panose="02010600030101010101" pitchFamily="2" charset="-122"/>
              </a:rPr>
              <a:t>（鼎盛）</a:t>
            </a:r>
            <a:endParaRPr lang="zh-CN" altLang="en-US" sz="1600" b="1">
              <a:latin typeface="宋体" panose="02010600030101010101" pitchFamily="2" charset="-122"/>
              <a:ea typeface="宋体" panose="02010600030101010101" pitchFamily="2" charset="-122"/>
              <a:cs typeface="宋体" panose="02010600030101010101" pitchFamily="2" charset="-122"/>
            </a:endParaRPr>
          </a:p>
          <a:p>
            <a:pPr algn="ctr"/>
            <a:r>
              <a:rPr lang="en-US" altLang="zh-CN" sz="1600" b="1">
                <a:latin typeface="宋体" panose="02010600030101010101" pitchFamily="2" charset="-122"/>
                <a:ea typeface="宋体" panose="02010600030101010101" pitchFamily="2" charset="-122"/>
                <a:cs typeface="宋体" panose="02010600030101010101" pitchFamily="2" charset="-122"/>
              </a:rPr>
              <a:t>19</a:t>
            </a:r>
            <a:r>
              <a:rPr lang="zh-CN" altLang="en-US" sz="1600" b="1">
                <a:latin typeface="宋体" panose="02010600030101010101" pitchFamily="2" charset="-122"/>
                <a:ea typeface="宋体" panose="02010600030101010101" pitchFamily="2" charset="-122"/>
                <a:cs typeface="宋体" panose="02010600030101010101" pitchFamily="2" charset="-122"/>
              </a:rPr>
              <a:t>世纪末</a:t>
            </a:r>
            <a:endParaRPr lang="zh-CN" altLang="en-US" sz="1600" b="1">
              <a:latin typeface="宋体" panose="02010600030101010101" pitchFamily="2" charset="-122"/>
              <a:ea typeface="宋体" panose="02010600030101010101" pitchFamily="2" charset="-122"/>
              <a:cs typeface="宋体" panose="02010600030101010101" pitchFamily="2" charset="-122"/>
            </a:endParaRPr>
          </a:p>
        </p:txBody>
      </p:sp>
      <p:cxnSp>
        <p:nvCxnSpPr>
          <p:cNvPr id="14" name="直接箭头连接符 13"/>
          <p:cNvCxnSpPr>
            <a:stCxn id="8" idx="3"/>
          </p:cNvCxnSpPr>
          <p:nvPr/>
        </p:nvCxnSpPr>
        <p:spPr>
          <a:xfrm flipV="1">
            <a:off x="1762125" y="1936115"/>
            <a:ext cx="375285" cy="1270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15" name="直接箭头连接符 14"/>
          <p:cNvCxnSpPr>
            <a:stCxn id="11" idx="3"/>
          </p:cNvCxnSpPr>
          <p:nvPr/>
        </p:nvCxnSpPr>
        <p:spPr>
          <a:xfrm>
            <a:off x="3515360" y="1948180"/>
            <a:ext cx="368300" cy="889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16" name="直接箭头连接符 15"/>
          <p:cNvCxnSpPr/>
          <p:nvPr/>
        </p:nvCxnSpPr>
        <p:spPr>
          <a:xfrm>
            <a:off x="5345430" y="1936115"/>
            <a:ext cx="291465" cy="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sp>
        <p:nvSpPr>
          <p:cNvPr id="4" name="圆角矩形 3"/>
          <p:cNvSpPr/>
          <p:nvPr>
            <p:custDataLst>
              <p:tags r:id="rId2"/>
            </p:custDataLst>
          </p:nvPr>
        </p:nvSpPr>
        <p:spPr>
          <a:xfrm>
            <a:off x="7407910" y="1475105"/>
            <a:ext cx="1411605" cy="944880"/>
          </a:xfrm>
          <a:prstGeom prst="round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600" b="1">
                <a:latin typeface="宋体" panose="02010600030101010101" pitchFamily="2" charset="-122"/>
                <a:ea typeface="宋体" panose="02010600030101010101" pitchFamily="2" charset="-122"/>
                <a:cs typeface="宋体" panose="02010600030101010101" pitchFamily="2" charset="-122"/>
              </a:rPr>
              <a:t>从俄罗斯走向世界各地</a:t>
            </a:r>
            <a:endParaRPr lang="zh-CN" altLang="en-US" sz="1600" b="1">
              <a:latin typeface="宋体" panose="02010600030101010101" pitchFamily="2" charset="-122"/>
              <a:ea typeface="宋体" panose="02010600030101010101" pitchFamily="2" charset="-122"/>
              <a:cs typeface="宋体" panose="02010600030101010101" pitchFamily="2" charset="-122"/>
            </a:endParaRPr>
          </a:p>
          <a:p>
            <a:pPr algn="ctr"/>
            <a:r>
              <a:rPr lang="en-US" altLang="zh-CN" sz="1600" b="1">
                <a:latin typeface="宋体" panose="02010600030101010101" pitchFamily="2" charset="-122"/>
                <a:ea typeface="宋体" panose="02010600030101010101" pitchFamily="2" charset="-122"/>
                <a:cs typeface="宋体" panose="02010600030101010101" pitchFamily="2" charset="-122"/>
              </a:rPr>
              <a:t>20</a:t>
            </a:r>
            <a:r>
              <a:rPr lang="zh-CN" altLang="en-US" sz="1600" b="1">
                <a:latin typeface="宋体" panose="02010600030101010101" pitchFamily="2" charset="-122"/>
                <a:ea typeface="宋体" panose="02010600030101010101" pitchFamily="2" charset="-122"/>
                <a:cs typeface="宋体" panose="02010600030101010101" pitchFamily="2" charset="-122"/>
              </a:rPr>
              <a:t>世纪</a:t>
            </a:r>
            <a:endParaRPr lang="zh-CN" altLang="en-US" sz="1600" b="1">
              <a:latin typeface="宋体" panose="02010600030101010101" pitchFamily="2" charset="-122"/>
              <a:ea typeface="宋体" panose="02010600030101010101" pitchFamily="2" charset="-122"/>
              <a:cs typeface="宋体" panose="02010600030101010101" pitchFamily="2" charset="-122"/>
            </a:endParaRPr>
          </a:p>
        </p:txBody>
      </p:sp>
      <p:cxnSp>
        <p:nvCxnSpPr>
          <p:cNvPr id="5" name="直接箭头连接符 4"/>
          <p:cNvCxnSpPr/>
          <p:nvPr>
            <p:custDataLst>
              <p:tags r:id="rId3"/>
            </p:custDataLst>
          </p:nvPr>
        </p:nvCxnSpPr>
        <p:spPr>
          <a:xfrm>
            <a:off x="7034530" y="1948180"/>
            <a:ext cx="368300" cy="889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par>
                          <p:cTn id="12" fill="hold">
                            <p:stCondLst>
                              <p:cond delay="500"/>
                            </p:stCondLst>
                            <p:childTnLst>
                              <p:par>
                                <p:cTn id="13" presetID="1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p:tgtEl>
                                          <p:spTgt spid="14"/>
                                        </p:tgtEl>
                                        <p:attrNameLst>
                                          <p:attrName>ppt_y</p:attrName>
                                        </p:attrNameLst>
                                      </p:cBhvr>
                                      <p:tavLst>
                                        <p:tav tm="0">
                                          <p:val>
                                            <p:strVal val="#ppt_y+#ppt_h*1.125000"/>
                                          </p:val>
                                        </p:tav>
                                        <p:tav tm="100000">
                                          <p:val>
                                            <p:strVal val="#ppt_y"/>
                                          </p:val>
                                        </p:tav>
                                      </p:tavLst>
                                    </p:anim>
                                    <p:animEffect transition="in" filter="wipe(up)">
                                      <p:cBhvr>
                                        <p:cTn id="16" dur="500"/>
                                        <p:tgtEl>
                                          <p:spTgt spid="14"/>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2" presetClass="entr" presetSubtype="4"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p:tgtEl>
                                          <p:spTgt spid="15"/>
                                        </p:tgtEl>
                                        <p:attrNameLst>
                                          <p:attrName>ppt_y</p:attrName>
                                        </p:attrNameLst>
                                      </p:cBhvr>
                                      <p:tavLst>
                                        <p:tav tm="0">
                                          <p:val>
                                            <p:strVal val="#ppt_y+#ppt_h*1.125000"/>
                                          </p:val>
                                        </p:tav>
                                        <p:tav tm="100000">
                                          <p:val>
                                            <p:strVal val="#ppt_y"/>
                                          </p:val>
                                        </p:tav>
                                      </p:tavLst>
                                    </p:anim>
                                    <p:animEffect transition="in" filter="wipe(up)">
                                      <p:cBhvr>
                                        <p:cTn id="23" dur="500"/>
                                        <p:tgtEl>
                                          <p:spTgt spid="15"/>
                                        </p:tgtEl>
                                      </p:cBhvr>
                                    </p:animEffect>
                                  </p:childTnLst>
                                </p:cTn>
                              </p:par>
                            </p:childTnLst>
                          </p:cTn>
                        </p:par>
                        <p:par>
                          <p:cTn id="24" fill="hold">
                            <p:stCondLst>
                              <p:cond delay="1000"/>
                            </p:stCondLst>
                            <p:childTnLst>
                              <p:par>
                                <p:cTn id="25" presetID="1"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2" presetClass="entr" presetSubtype="4"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ppt_y</p:attrName>
                                        </p:attrNameLst>
                                      </p:cBhvr>
                                      <p:tavLst>
                                        <p:tav tm="0">
                                          <p:val>
                                            <p:strVal val="#ppt_y+#ppt_h*1.125000"/>
                                          </p:val>
                                        </p:tav>
                                        <p:tav tm="100000">
                                          <p:val>
                                            <p:strVal val="#ppt_y"/>
                                          </p:val>
                                        </p:tav>
                                      </p:tavLst>
                                    </p:anim>
                                    <p:animEffect transition="in" filter="wipe(up)">
                                      <p:cBhvr>
                                        <p:cTn id="30" dur="500"/>
                                        <p:tgtEl>
                                          <p:spTgt spid="16"/>
                                        </p:tgtEl>
                                      </p:cBhvr>
                                    </p:animEffect>
                                  </p:childTnLst>
                                </p:cTn>
                              </p:par>
                            </p:childTnLst>
                          </p:cTn>
                        </p:par>
                        <p:par>
                          <p:cTn id="31" fill="hold">
                            <p:stCondLst>
                              <p:cond delay="1000"/>
                            </p:stCondLst>
                            <p:childTnLst>
                              <p:par>
                                <p:cTn id="32" presetID="1"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par>
                                <p:cTn id="34" presetID="12" presetClass="entr" presetSubtype="4"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p:tgtEl>
                                          <p:spTgt spid="5"/>
                                        </p:tgtEl>
                                        <p:attrNameLst>
                                          <p:attrName>ppt_y</p:attrName>
                                        </p:attrNameLst>
                                      </p:cBhvr>
                                      <p:tavLst>
                                        <p:tav tm="0">
                                          <p:val>
                                            <p:strVal val="#ppt_y+#ppt_h*1.125000"/>
                                          </p:val>
                                        </p:tav>
                                        <p:tav tm="100000">
                                          <p:val>
                                            <p:strVal val="#ppt_y"/>
                                          </p:val>
                                        </p:tav>
                                      </p:tavLst>
                                    </p:anim>
                                    <p:animEffect transition="in" filter="wipe(up)">
                                      <p:cBhvr>
                                        <p:cTn id="37" dur="500"/>
                                        <p:tgtEl>
                                          <p:spTgt spid="5"/>
                                        </p:tgtEl>
                                      </p:cBhvr>
                                    </p:animEffect>
                                  </p:childTnLst>
                                </p:cTn>
                              </p:par>
                            </p:childTnLst>
                          </p:cTn>
                        </p:par>
                        <p:par>
                          <p:cTn id="38" fill="hold">
                            <p:stCondLst>
                              <p:cond delay="1000"/>
                            </p:stCondLst>
                            <p:childTnLst>
                              <p:par>
                                <p:cTn id="39" presetID="1"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Effect transition="in" filter="fade">
                                      <p:cBhvr>
                                        <p:cTn id="45" dur="1000"/>
                                        <p:tgtEl>
                                          <p:spTgt spid="3">
                                            <p:txEl>
                                              <p:pRg st="0" end="0"/>
                                            </p:txEl>
                                          </p:spTgt>
                                        </p:tgtEl>
                                      </p:cBhvr>
                                    </p:animEffect>
                                    <p:anim calcmode="lin" valueType="num">
                                      <p:cBhvr>
                                        <p:cTn id="4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1" grpId="0" bldLvl="0" animBg="1"/>
      <p:bldP spid="12" grpId="0" bldLvl="0" animBg="1"/>
      <p:bldP spid="13" grpId="0" bldLvl="0" animBg="1"/>
      <p:bldP spid="8" grpId="1" animBg="1"/>
      <p:bldP spid="11" grpId="1" animBg="1"/>
      <p:bldP spid="12" grpId="1" animBg="1"/>
      <p:bldP spid="13" grpId="1" animBg="1"/>
      <p:bldP spid="4" grpId="0" bldLvl="0" animBg="1"/>
      <p:bldP spid="4"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00125" y="1753235"/>
            <a:ext cx="7291705" cy="2131695"/>
          </a:xfrm>
          <a:prstGeom prst="rect">
            <a:avLst/>
          </a:prstGeom>
          <a:noFill/>
          <a:ln w="9525">
            <a:noFill/>
          </a:ln>
        </p:spPr>
        <p:txBody>
          <a:bodyPr>
            <a:noAutofit/>
          </a:bodyPr>
          <a:p>
            <a:pPr indent="284480">
              <a:lnSpc>
                <a:spcPct val="130000"/>
              </a:lnSpc>
            </a:pPr>
            <a:endParaRPr lang="zh-CN" altLang="en-US" sz="1800" b="0">
              <a:ea typeface="宋体" panose="02010600030101010101" pitchFamily="2" charset="-122"/>
            </a:endParaRPr>
          </a:p>
        </p:txBody>
      </p:sp>
      <p:sp>
        <p:nvSpPr>
          <p:cNvPr id="4" name="文本框 3"/>
          <p:cNvSpPr txBox="1"/>
          <p:nvPr/>
        </p:nvSpPr>
        <p:spPr>
          <a:xfrm>
            <a:off x="480695" y="1051560"/>
            <a:ext cx="7609840" cy="338074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lnSpc>
                <a:spcPct val="160000"/>
              </a:lnSpc>
            </a:pPr>
            <a:r>
              <a:rPr lang="en-US" sz="2000" b="1">
                <a:latin typeface="宋体" panose="02010600030101010101" pitchFamily="2" charset="-122"/>
                <a:ea typeface="宋体" panose="02010600030101010101" pitchFamily="2" charset="-122"/>
                <a:cs typeface="宋体" panose="02010600030101010101" pitchFamily="2" charset="-122"/>
              </a:rPr>
              <a:t> </a:t>
            </a:r>
            <a:r>
              <a:rPr lang="zh-CN" altLang="en-US" sz="2000" b="1">
                <a:latin typeface="宋体" panose="02010600030101010101" pitchFamily="2" charset="-122"/>
                <a:ea typeface="宋体" panose="02010600030101010101" pitchFamily="2" charset="-122"/>
                <a:cs typeface="宋体" panose="02010600030101010101" pitchFamily="2" charset="-122"/>
              </a:rPr>
              <a:t>（一）早期芭蕾（1500—1832）</a:t>
            </a:r>
            <a:endParaRPr lang="zh-CN" altLang="en-US" sz="2000" b="1">
              <a:latin typeface="宋体" panose="02010600030101010101" pitchFamily="2" charset="-122"/>
              <a:ea typeface="宋体" panose="02010600030101010101" pitchFamily="2" charset="-122"/>
              <a:cs typeface="宋体" panose="02010600030101010101" pitchFamily="2" charset="-122"/>
            </a:endParaRPr>
          </a:p>
          <a:p>
            <a:pPr indent="284480">
              <a:lnSpc>
                <a:spcPct val="160000"/>
              </a:lnSpc>
            </a:pPr>
            <a:endParaRPr lang="zh-CN" altLang="en-US" sz="1000" b="1">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en-US" altLang="zh-CN" sz="1800" b="1">
                <a:latin typeface="宋体" panose="02010600030101010101" pitchFamily="2" charset="-122"/>
                <a:ea typeface="宋体" panose="02010600030101010101" pitchFamily="2" charset="-122"/>
                <a:cs typeface="宋体" panose="02010600030101010101" pitchFamily="2" charset="-122"/>
              </a:rPr>
              <a:t> </a:t>
            </a: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1581年</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《皇后喜剧芭蕾》</a:t>
            </a:r>
            <a:r>
              <a:rPr lang="zh-CN" altLang="en-US" sz="1800">
                <a:latin typeface="宋体" panose="02010600030101010101" pitchFamily="2" charset="-122"/>
                <a:ea typeface="宋体" panose="02010600030101010101" pitchFamily="2" charset="-122"/>
                <a:cs typeface="宋体" panose="02010600030101010101" pitchFamily="2" charset="-122"/>
              </a:rPr>
              <a:t>问世，成为世界芭蕾史上第一部芭蕾舞剧。1661年，法王路易十四在巴黎建立了</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皇家芭蕾舞蹈学校</a:t>
            </a:r>
            <a:r>
              <a:rPr lang="zh-CN" altLang="en-US" sz="1800">
                <a:latin typeface="宋体" panose="02010600030101010101" pitchFamily="2" charset="-122"/>
                <a:ea typeface="宋体" panose="02010600030101010101" pitchFamily="2" charset="-122"/>
                <a:cs typeface="宋体" panose="02010600030101010101" pitchFamily="2" charset="-122"/>
              </a:rPr>
              <a:t>，芭蕾训练中的</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基本手位、脚位以及一些基本的审美原则</a:t>
            </a:r>
            <a:r>
              <a:rPr lang="zh-CN" altLang="en-US" sz="1800">
                <a:latin typeface="宋体" panose="02010600030101010101" pitchFamily="2" charset="-122"/>
                <a:ea typeface="宋体" panose="02010600030101010101" pitchFamily="2" charset="-122"/>
                <a:cs typeface="宋体" panose="02010600030101010101" pitchFamily="2" charset="-122"/>
              </a:rPr>
              <a:t>逐渐确立。</a:t>
            </a:r>
            <a:endParaRPr lang="zh-CN" altLang="en-US" sz="1800">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endParaRPr lang="zh-CN" altLang="en-US" sz="1800">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zh-CN" altLang="en-US" sz="1800">
                <a:latin typeface="宋体" panose="02010600030101010101" pitchFamily="2" charset="-122"/>
                <a:ea typeface="宋体" panose="02010600030101010101" pitchFamily="2" charset="-122"/>
                <a:cs typeface="宋体" panose="02010600030101010101" pitchFamily="2" charset="-122"/>
              </a:rPr>
              <a:t> </a:t>
            </a: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altLang="en-US" sz="1800">
                <a:latin typeface="宋体" panose="02010600030101010101" pitchFamily="2" charset="-122"/>
                <a:ea typeface="宋体" panose="02010600030101010101" pitchFamily="2" charset="-122"/>
                <a:cs typeface="宋体" panose="02010600030101010101" pitchFamily="2" charset="-122"/>
              </a:rPr>
              <a:t>乔治·诺维尔提出</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“情节芭蕾”</a:t>
            </a:r>
            <a:r>
              <a:rPr lang="zh-CN" altLang="en-US" sz="1800">
                <a:latin typeface="宋体" panose="02010600030101010101" pitchFamily="2" charset="-122"/>
                <a:ea typeface="宋体" panose="02010600030101010101" pitchFamily="2" charset="-122"/>
                <a:cs typeface="宋体" panose="02010600030101010101" pitchFamily="2" charset="-122"/>
              </a:rPr>
              <a:t>的主张，推动了早期芭蕾的发展。这一时期，舞者身着沉重的服饰，佩戴各色面具，与今天的芭蕾形象不同，且脚尖舞也还未形成。</a:t>
            </a:r>
            <a:endParaRPr lang="zh-CN" altLang="en-US" sz="1800">
              <a:latin typeface="宋体" panose="02010600030101010101" pitchFamily="2" charset="-122"/>
              <a:ea typeface="宋体" panose="02010600030101010101" pitchFamily="2" charset="-122"/>
              <a:cs typeface="宋体" panose="02010600030101010101" pitchFamily="2" charset="-122"/>
            </a:endParaRPr>
          </a:p>
        </p:txBody>
      </p:sp>
      <p:sp>
        <p:nvSpPr>
          <p:cNvPr id="100" name="文本框 99"/>
          <p:cNvSpPr txBox="1"/>
          <p:nvPr>
            <p:custDataLst>
              <p:tags r:id="rId1"/>
            </p:custDataLst>
          </p:nvPr>
        </p:nvSpPr>
        <p:spPr>
          <a:xfrm>
            <a:off x="159385" y="453390"/>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zh-CN" altLang="en-US" sz="2400" b="1">
                <a:latin typeface="黑体" panose="02010609060101010101" charset="-122"/>
                <a:ea typeface="黑体" panose="02010609060101010101" charset="-122"/>
                <a:cs typeface="黑体" panose="02010609060101010101" charset="-122"/>
              </a:rPr>
              <a:t>二、</a:t>
            </a:r>
            <a:r>
              <a:rPr lang="zh-CN" altLang="en-US" sz="2400" b="1">
                <a:latin typeface="黑体" panose="02010609060101010101" charset="-122"/>
                <a:ea typeface="黑体" panose="02010609060101010101" charset="-122"/>
                <a:cs typeface="黑体" panose="02010609060101010101" charset="-122"/>
              </a:rPr>
              <a:t>芭蕾舞的形成与发展</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pic>
        <p:nvPicPr>
          <p:cNvPr id="3" name="图片 2"/>
          <p:cNvPicPr>
            <a:picLocks noChangeAspect="1"/>
          </p:cNvPicPr>
          <p:nvPr>
            <p:custDataLst>
              <p:tags r:id="rId2"/>
            </p:custDataLst>
          </p:nvPr>
        </p:nvPicPr>
        <p:blipFill>
          <a:blip r:embed="rId3" cstate="screen"/>
          <a:stretch>
            <a:fillRect/>
          </a:stretch>
        </p:blipFill>
        <p:spPr>
          <a:xfrm>
            <a:off x="7765415" y="453390"/>
            <a:ext cx="1249045" cy="13823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1000"/>
                                        <p:tgtEl>
                                          <p:spTgt spid="4">
                                            <p:txEl>
                                              <p:pRg st="2" end="2"/>
                                            </p:txEl>
                                          </p:spTgt>
                                        </p:tgtEl>
                                      </p:cBhvr>
                                    </p:animEffect>
                                    <p:anim calcmode="lin" valueType="num">
                                      <p:cBhvr>
                                        <p:cTn id="2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1000"/>
                                        <p:tgtEl>
                                          <p:spTgt spid="4">
                                            <p:txEl>
                                              <p:pRg st="4" end="4"/>
                                            </p:txEl>
                                          </p:spTgt>
                                        </p:tgtEl>
                                      </p:cBhvr>
                                    </p:animEffect>
                                    <p:anim calcmode="lin" valueType="num">
                                      <p:cBhvr>
                                        <p:cTn id="33"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17" presetClass="entr" presetSubtype="10"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00125" y="1753235"/>
            <a:ext cx="7291705" cy="2131695"/>
          </a:xfrm>
          <a:prstGeom prst="rect">
            <a:avLst/>
          </a:prstGeom>
          <a:noFill/>
          <a:ln w="9525">
            <a:noFill/>
          </a:ln>
        </p:spPr>
        <p:txBody>
          <a:bodyPr>
            <a:noAutofit/>
          </a:bodyPr>
          <a:p>
            <a:pPr indent="284480">
              <a:lnSpc>
                <a:spcPct val="130000"/>
              </a:lnSpc>
            </a:pPr>
            <a:endParaRPr lang="zh-CN" altLang="en-US" sz="1800" b="0">
              <a:ea typeface="宋体" panose="02010600030101010101" pitchFamily="2" charset="-122"/>
            </a:endParaRPr>
          </a:p>
        </p:txBody>
      </p:sp>
      <p:sp>
        <p:nvSpPr>
          <p:cNvPr id="4" name="文本框 3"/>
          <p:cNvSpPr txBox="1"/>
          <p:nvPr/>
        </p:nvSpPr>
        <p:spPr>
          <a:xfrm>
            <a:off x="624205" y="1482090"/>
            <a:ext cx="7667625" cy="225742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lnSpc>
                <a:spcPct val="160000"/>
              </a:lnSpc>
            </a:pPr>
            <a:r>
              <a:rPr lang="en-US" sz="2000" b="1">
                <a:latin typeface="宋体" panose="02010600030101010101" pitchFamily="2" charset="-122"/>
                <a:ea typeface="宋体" panose="02010600030101010101" pitchFamily="2" charset="-122"/>
                <a:cs typeface="宋体" panose="02010600030101010101" pitchFamily="2" charset="-122"/>
              </a:rPr>
              <a:t> </a:t>
            </a:r>
            <a:r>
              <a:rPr lang="zh-CN" altLang="en-US" sz="2000" b="1">
                <a:latin typeface="宋体" panose="02010600030101010101" pitchFamily="2" charset="-122"/>
                <a:ea typeface="宋体" panose="02010600030101010101" pitchFamily="2" charset="-122"/>
                <a:cs typeface="宋体" panose="02010600030101010101" pitchFamily="2" charset="-122"/>
              </a:rPr>
              <a:t>（二）浪漫芭蕾（1832—1</a:t>
            </a:r>
            <a:r>
              <a:rPr lang="en-US" altLang="zh-CN" sz="2000" b="1">
                <a:latin typeface="宋体" panose="02010600030101010101" pitchFamily="2" charset="-122"/>
                <a:ea typeface="宋体" panose="02010600030101010101" pitchFamily="2" charset="-122"/>
                <a:cs typeface="宋体" panose="02010600030101010101" pitchFamily="2" charset="-122"/>
              </a:rPr>
              <a:t>8</a:t>
            </a:r>
            <a:r>
              <a:rPr lang="zh-CN" altLang="en-US" sz="2000" b="1">
                <a:latin typeface="宋体" panose="02010600030101010101" pitchFamily="2" charset="-122"/>
                <a:ea typeface="宋体" panose="02010600030101010101" pitchFamily="2" charset="-122"/>
                <a:cs typeface="宋体" panose="02010600030101010101" pitchFamily="2" charset="-122"/>
              </a:rPr>
              <a:t>76）</a:t>
            </a:r>
            <a:r>
              <a:rPr lang="en-US" altLang="zh-CN" sz="2000" b="1">
                <a:latin typeface="宋体" panose="02010600030101010101" pitchFamily="2" charset="-122"/>
                <a:ea typeface="宋体" panose="02010600030101010101" pitchFamily="2" charset="-122"/>
                <a:cs typeface="宋体" panose="02010600030101010101" pitchFamily="2" charset="-122"/>
              </a:rPr>
              <a:t> </a:t>
            </a:r>
            <a:endParaRPr lang="en-US" altLang="zh-CN" sz="2000" b="1">
              <a:latin typeface="宋体" panose="02010600030101010101" pitchFamily="2" charset="-122"/>
              <a:ea typeface="宋体" panose="02010600030101010101" pitchFamily="2" charset="-122"/>
              <a:cs typeface="宋体" panose="02010600030101010101" pitchFamily="2" charset="-122"/>
            </a:endParaRPr>
          </a:p>
          <a:p>
            <a:pPr indent="284480">
              <a:lnSpc>
                <a:spcPct val="160000"/>
              </a:lnSpc>
            </a:pPr>
            <a:endParaRPr lang="zh-CN" altLang="en-US" sz="1000" b="1">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en-US" altLang="zh-CN" sz="1800" b="1">
                <a:latin typeface="宋体" panose="02010600030101010101" pitchFamily="2" charset="-122"/>
                <a:ea typeface="宋体" panose="02010600030101010101" pitchFamily="2" charset="-122"/>
                <a:cs typeface="宋体" panose="02010600030101010101" pitchFamily="2" charset="-122"/>
              </a:rPr>
              <a:t>  </a:t>
            </a:r>
            <a:r>
              <a:rPr lang="zh-CN" sz="1800">
                <a:latin typeface="宋体" panose="02010600030101010101" pitchFamily="2" charset="-122"/>
                <a:ea typeface="宋体" panose="02010600030101010101" pitchFamily="2" charset="-122"/>
                <a:cs typeface="宋体" panose="02010600030101010101" pitchFamily="2" charset="-122"/>
              </a:rPr>
              <a:t>题材上多表现为童话故事、神话传说，剧情与表现形式追求浪漫情节，形成了</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高贵典雅、严谨规范、动作舒展、轻盈飘逸</a:t>
            </a:r>
            <a:r>
              <a:rPr lang="zh-CN" sz="1800">
                <a:latin typeface="宋体" panose="02010600030101010101" pitchFamily="2" charset="-122"/>
                <a:ea typeface="宋体" panose="02010600030101010101" pitchFamily="2" charset="-122"/>
                <a:cs typeface="宋体" panose="02010600030101010101" pitchFamily="2" charset="-122"/>
              </a:rPr>
              <a:t>的特征，服饰以“白色纱裙”为美，因此，这一时期一度被称为</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“白裙</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芭蕾</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a:t>
            </a:r>
            <a:r>
              <a:rPr lang="zh-CN" sz="1800">
                <a:latin typeface="宋体" panose="02010600030101010101" pitchFamily="2" charset="-122"/>
                <a:ea typeface="宋体" panose="02010600030101010101" pitchFamily="2" charset="-122"/>
                <a:cs typeface="宋体" panose="02010600030101010101" pitchFamily="2" charset="-122"/>
              </a:rPr>
              <a:t>。这一时期对芭蕾发展最大的贡献在于推出了后来被公认为芭蕾身体语言符号的</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“脚尖舞”</a:t>
            </a:r>
            <a:r>
              <a:rPr lang="zh-CN" sz="1800">
                <a:latin typeface="宋体" panose="02010600030101010101" pitchFamily="2" charset="-122"/>
                <a:ea typeface="宋体" panose="02010600030101010101" pitchFamily="2" charset="-122"/>
                <a:cs typeface="宋体" panose="02010600030101010101" pitchFamily="2" charset="-122"/>
              </a:rPr>
              <a:t>。</a:t>
            </a:r>
            <a:endParaRPr lang="zh-CN" sz="1800">
              <a:latin typeface="宋体" panose="02010600030101010101" pitchFamily="2" charset="-122"/>
              <a:ea typeface="宋体" panose="02010600030101010101" pitchFamily="2" charset="-122"/>
              <a:cs typeface="宋体" panose="02010600030101010101" pitchFamily="2" charset="-122"/>
            </a:endParaRPr>
          </a:p>
        </p:txBody>
      </p:sp>
      <p:sp>
        <p:nvSpPr>
          <p:cNvPr id="100" name="文本框 99"/>
          <p:cNvSpPr txBox="1"/>
          <p:nvPr>
            <p:custDataLst>
              <p:tags r:id="rId1"/>
            </p:custDataLst>
          </p:nvPr>
        </p:nvSpPr>
        <p:spPr>
          <a:xfrm>
            <a:off x="258445" y="657225"/>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zh-CN" altLang="en-US" sz="2400" b="1">
                <a:latin typeface="黑体" panose="02010609060101010101" charset="-122"/>
                <a:ea typeface="黑体" panose="02010609060101010101" charset="-122"/>
                <a:cs typeface="黑体" panose="02010609060101010101" charset="-122"/>
                <a:sym typeface="+mn-ea"/>
              </a:rPr>
              <a:t>二、</a:t>
            </a:r>
            <a:r>
              <a:rPr lang="zh-CN" altLang="en-US" sz="2400" b="1">
                <a:latin typeface="黑体" panose="02010609060101010101" charset="-122"/>
                <a:ea typeface="黑体" panose="02010609060101010101" charset="-122"/>
                <a:cs typeface="黑体" panose="02010609060101010101" charset="-122"/>
              </a:rPr>
              <a:t>芭蕾舞的形成与发展</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pic>
        <p:nvPicPr>
          <p:cNvPr id="5" name="图片 4"/>
          <p:cNvPicPr>
            <a:picLocks noChangeAspect="1"/>
          </p:cNvPicPr>
          <p:nvPr>
            <p:custDataLst>
              <p:tags r:id="rId2"/>
            </p:custDataLst>
          </p:nvPr>
        </p:nvPicPr>
        <p:blipFill>
          <a:blip r:embed="rId3" cstate="screen"/>
          <a:stretch>
            <a:fillRect/>
          </a:stretch>
        </p:blipFill>
        <p:spPr>
          <a:xfrm>
            <a:off x="7812405" y="558800"/>
            <a:ext cx="1226185" cy="13576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1000"/>
                                        <p:tgtEl>
                                          <p:spTgt spid="4">
                                            <p:txEl>
                                              <p:pRg st="0" end="0"/>
                                            </p:txEl>
                                          </p:spTgt>
                                        </p:tgtEl>
                                      </p:cBhvr>
                                    </p:animEffect>
                                    <p:anim calcmode="lin" valueType="num">
                                      <p:cBhvr>
                                        <p:cTn id="19"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1000"/>
                                        <p:tgtEl>
                                          <p:spTgt spid="4">
                                            <p:txEl>
                                              <p:pRg st="2" end="2"/>
                                            </p:txEl>
                                          </p:spTgt>
                                        </p:tgtEl>
                                      </p:cBhvr>
                                    </p:animEffect>
                                    <p:anim calcmode="lin" valueType="num">
                                      <p:cBhvr>
                                        <p:cTn id="2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7" presetClass="entr" presetSubtype="1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00125" y="1753235"/>
            <a:ext cx="7291705" cy="2131695"/>
          </a:xfrm>
          <a:prstGeom prst="rect">
            <a:avLst/>
          </a:prstGeom>
          <a:noFill/>
          <a:ln w="9525">
            <a:noFill/>
          </a:ln>
        </p:spPr>
        <p:txBody>
          <a:bodyPr>
            <a:noAutofit/>
          </a:bodyPr>
          <a:p>
            <a:pPr indent="284480">
              <a:lnSpc>
                <a:spcPct val="130000"/>
              </a:lnSpc>
            </a:pPr>
            <a:endParaRPr lang="zh-CN" altLang="en-US" sz="1800" b="0">
              <a:ea typeface="宋体" panose="02010600030101010101" pitchFamily="2" charset="-122"/>
            </a:endParaRPr>
          </a:p>
        </p:txBody>
      </p:sp>
      <p:sp>
        <p:nvSpPr>
          <p:cNvPr id="4" name="文本框 3"/>
          <p:cNvSpPr txBox="1"/>
          <p:nvPr/>
        </p:nvSpPr>
        <p:spPr>
          <a:xfrm>
            <a:off x="624205" y="1482090"/>
            <a:ext cx="7667625" cy="225742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lnSpc>
                <a:spcPct val="160000"/>
              </a:lnSpc>
            </a:pPr>
            <a:r>
              <a:rPr lang="en-US" sz="2000" b="1">
                <a:latin typeface="宋体" panose="02010600030101010101" pitchFamily="2" charset="-122"/>
                <a:ea typeface="宋体" panose="02010600030101010101" pitchFamily="2" charset="-122"/>
                <a:cs typeface="宋体" panose="02010600030101010101" pitchFamily="2" charset="-122"/>
              </a:rPr>
              <a:t> </a:t>
            </a:r>
            <a:r>
              <a:rPr lang="zh-CN" altLang="en-US" sz="2000" b="1">
                <a:latin typeface="宋体" panose="02010600030101010101" pitchFamily="2" charset="-122"/>
                <a:ea typeface="宋体" panose="02010600030101010101" pitchFamily="2" charset="-122"/>
                <a:cs typeface="宋体" panose="02010600030101010101" pitchFamily="2" charset="-122"/>
              </a:rPr>
              <a:t>（三）古典芭蕾（187</a:t>
            </a:r>
            <a:r>
              <a:rPr lang="en-US" altLang="zh-CN" sz="2000" b="1">
                <a:latin typeface="宋体" panose="02010600030101010101" pitchFamily="2" charset="-122"/>
                <a:ea typeface="宋体" panose="02010600030101010101" pitchFamily="2" charset="-122"/>
                <a:cs typeface="宋体" panose="02010600030101010101" pitchFamily="2" charset="-122"/>
              </a:rPr>
              <a:t>7</a:t>
            </a:r>
            <a:r>
              <a:rPr lang="zh-CN" altLang="en-US" sz="2000" b="1">
                <a:latin typeface="宋体" panose="02010600030101010101" pitchFamily="2" charset="-122"/>
                <a:ea typeface="宋体" panose="02010600030101010101" pitchFamily="2" charset="-122"/>
                <a:cs typeface="宋体" panose="02010600030101010101" pitchFamily="2" charset="-122"/>
              </a:rPr>
              <a:t>—1898）</a:t>
            </a:r>
            <a:r>
              <a:rPr lang="en-US" altLang="zh-CN" sz="2000" b="1">
                <a:latin typeface="宋体" panose="02010600030101010101" pitchFamily="2" charset="-122"/>
                <a:ea typeface="宋体" panose="02010600030101010101" pitchFamily="2" charset="-122"/>
                <a:cs typeface="宋体" panose="02010600030101010101" pitchFamily="2" charset="-122"/>
              </a:rPr>
              <a:t> </a:t>
            </a:r>
            <a:endParaRPr lang="en-US" altLang="zh-CN" sz="2000" b="1">
              <a:latin typeface="宋体" panose="02010600030101010101" pitchFamily="2" charset="-122"/>
              <a:ea typeface="宋体" panose="02010600030101010101" pitchFamily="2" charset="-122"/>
              <a:cs typeface="宋体" panose="02010600030101010101" pitchFamily="2" charset="-122"/>
            </a:endParaRPr>
          </a:p>
          <a:p>
            <a:pPr indent="284480">
              <a:lnSpc>
                <a:spcPct val="160000"/>
              </a:lnSpc>
            </a:pPr>
            <a:endParaRPr lang="zh-CN" altLang="en-US" sz="1000" b="1">
              <a:latin typeface="宋体" panose="02010600030101010101" pitchFamily="2" charset="-122"/>
              <a:ea typeface="宋体" panose="02010600030101010101" pitchFamily="2" charset="-122"/>
              <a:cs typeface="宋体" panose="02010600030101010101" pitchFamily="2" charset="-122"/>
            </a:endParaRPr>
          </a:p>
          <a:p>
            <a:pPr indent="284480" fontAlgn="auto">
              <a:lnSpc>
                <a:spcPct val="125000"/>
              </a:lnSpc>
              <a:spcBef>
                <a:spcPts val="0"/>
              </a:spcBef>
              <a:spcAft>
                <a:spcPts val="0"/>
              </a:spcAft>
            </a:pPr>
            <a:r>
              <a:rPr lang="en-US" altLang="zh-CN" sz="1800" b="1">
                <a:latin typeface="宋体" panose="02010600030101010101" pitchFamily="2" charset="-122"/>
                <a:ea typeface="宋体" panose="02010600030101010101" pitchFamily="2" charset="-122"/>
                <a:cs typeface="宋体" panose="02010600030101010101" pitchFamily="2" charset="-122"/>
              </a:rPr>
              <a:t> </a:t>
            </a:r>
            <a:r>
              <a:rPr lang="en-US" altLang="zh-CN" sz="1800">
                <a:latin typeface="宋体" panose="02010600030101010101" pitchFamily="2" charset="-122"/>
                <a:ea typeface="宋体" panose="02010600030101010101" pitchFamily="2" charset="-122"/>
                <a:cs typeface="宋体" panose="02010600030101010101" pitchFamily="2" charset="-122"/>
              </a:rPr>
              <a:t> </a:t>
            </a:r>
            <a:r>
              <a:rPr lang="zh-CN" sz="1800">
                <a:latin typeface="宋体" panose="02010600030101010101" pitchFamily="2" charset="-122"/>
                <a:ea typeface="宋体" panose="02010600030101010101" pitchFamily="2" charset="-122"/>
                <a:cs typeface="宋体" panose="02010600030101010101" pitchFamily="2" charset="-122"/>
              </a:rPr>
              <a:t>19世纪后期，法国的“白裙芭蕾”传入了俄罗斯，形成了芭蕾发展史上的高峰时期，俄国推动了芭蕾艺术的创新与发展。著名芭蕾编导家</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彼季帕被誉为“古典芭蕾之父”</a:t>
            </a:r>
            <a:r>
              <a:rPr lang="zh-CN" sz="1800">
                <a:latin typeface="宋体" panose="02010600030101010101" pitchFamily="2" charset="-122"/>
                <a:ea typeface="宋体" panose="02010600030101010101" pitchFamily="2" charset="-122"/>
                <a:cs typeface="宋体" panose="02010600030101010101" pitchFamily="2" charset="-122"/>
              </a:rPr>
              <a:t>，开创了</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“双人舞”</a:t>
            </a:r>
            <a:r>
              <a:rPr lang="zh-CN" sz="1800">
                <a:latin typeface="宋体" panose="02010600030101010101" pitchFamily="2" charset="-122"/>
                <a:ea typeface="宋体" panose="02010600030101010101" pitchFamily="2" charset="-122"/>
                <a:cs typeface="宋体" panose="02010600030101010101" pitchFamily="2" charset="-122"/>
              </a:rPr>
              <a:t>和</a:t>
            </a:r>
            <a:r>
              <a:rPr lang="zh-CN" sz="1800" b="1">
                <a:solidFill>
                  <a:schemeClr val="accent3"/>
                </a:solidFill>
                <a:latin typeface="宋体" panose="02010600030101010101" pitchFamily="2" charset="-122"/>
                <a:ea typeface="宋体" panose="02010600030101010101" pitchFamily="2" charset="-122"/>
                <a:cs typeface="宋体" panose="02010600030101010101" pitchFamily="2" charset="-122"/>
              </a:rPr>
              <a:t>“性格舞”</a:t>
            </a:r>
            <a:r>
              <a:rPr lang="zh-CN" sz="1800">
                <a:latin typeface="宋体" panose="02010600030101010101" pitchFamily="2" charset="-122"/>
                <a:ea typeface="宋体" panose="02010600030101010101" pitchFamily="2" charset="-122"/>
                <a:cs typeface="宋体" panose="02010600030101010101" pitchFamily="2" charset="-122"/>
              </a:rPr>
              <a:t>表演模式，为古典芭蕾的发展作出了突出贡献。</a:t>
            </a:r>
            <a:endParaRPr lang="zh-CN" sz="1800">
              <a:latin typeface="宋体" panose="02010600030101010101" pitchFamily="2" charset="-122"/>
              <a:ea typeface="宋体" panose="02010600030101010101" pitchFamily="2" charset="-122"/>
              <a:cs typeface="宋体" panose="02010600030101010101" pitchFamily="2" charset="-122"/>
            </a:endParaRPr>
          </a:p>
        </p:txBody>
      </p:sp>
      <p:sp>
        <p:nvSpPr>
          <p:cNvPr id="100" name="文本框 99"/>
          <p:cNvSpPr txBox="1"/>
          <p:nvPr>
            <p:custDataLst>
              <p:tags r:id="rId1"/>
            </p:custDataLst>
          </p:nvPr>
        </p:nvSpPr>
        <p:spPr>
          <a:xfrm>
            <a:off x="258445" y="657225"/>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zh-CN" altLang="en-US" sz="2400" b="1">
                <a:latin typeface="黑体" panose="02010609060101010101" charset="-122"/>
                <a:ea typeface="黑体" panose="02010609060101010101" charset="-122"/>
                <a:cs typeface="黑体" panose="02010609060101010101" charset="-122"/>
                <a:sym typeface="+mn-ea"/>
              </a:rPr>
              <a:t>二、</a:t>
            </a:r>
            <a:r>
              <a:rPr lang="zh-CN" altLang="en-US" sz="2400" b="1">
                <a:latin typeface="黑体" panose="02010609060101010101" charset="-122"/>
                <a:ea typeface="黑体" panose="02010609060101010101" charset="-122"/>
                <a:cs typeface="黑体" panose="02010609060101010101" charset="-122"/>
              </a:rPr>
              <a:t>芭蕾舞的形成与发展</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pic>
        <p:nvPicPr>
          <p:cNvPr id="5" name="图片 4"/>
          <p:cNvPicPr>
            <a:picLocks noChangeAspect="1"/>
          </p:cNvPicPr>
          <p:nvPr>
            <p:custDataLst>
              <p:tags r:id="rId2"/>
            </p:custDataLst>
          </p:nvPr>
        </p:nvPicPr>
        <p:blipFill>
          <a:blip r:embed="rId3" cstate="screen"/>
          <a:stretch>
            <a:fillRect/>
          </a:stretch>
        </p:blipFill>
        <p:spPr>
          <a:xfrm>
            <a:off x="7765415" y="499745"/>
            <a:ext cx="1226185" cy="13576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699"/>
    </mc:Choice>
    <mc:Fallback>
      <p:transitio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1000"/>
                                        <p:tgtEl>
                                          <p:spTgt spid="4">
                                            <p:txEl>
                                              <p:pRg st="0" end="0"/>
                                            </p:txEl>
                                          </p:spTgt>
                                        </p:tgtEl>
                                      </p:cBhvr>
                                    </p:animEffect>
                                    <p:anim calcmode="lin" valueType="num">
                                      <p:cBhvr>
                                        <p:cTn id="19"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1000"/>
                                        <p:tgtEl>
                                          <p:spTgt spid="4">
                                            <p:txEl>
                                              <p:pRg st="2" end="2"/>
                                            </p:txEl>
                                          </p:spTgt>
                                        </p:tgtEl>
                                      </p:cBhvr>
                                    </p:animEffect>
                                    <p:anim calcmode="lin" valueType="num">
                                      <p:cBhvr>
                                        <p:cTn id="2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7" presetClass="entr" presetSubtype="1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PLACING_PICTURE_USER_VIEWPORT" val="{&quot;height&quot;:666,&quot;width&quot;:11846}"/>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UNIT_PLACING_PICTURE_USER_VIEWPORT" val="{&quot;height&quot;:666,&quot;width&quot;:11846}"/>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UNIT_PLACING_PICTURE_USER_VIEWPORT" val="{&quot;height&quot;:666,&quot;width&quot;:11846}"/>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UNIT_PLACING_PICTURE_USER_VIEWPORT" val="{&quot;height&quot;:666,&quot;width&quot;:11846}"/>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UNIT_PLACING_PICTURE_USER_VIEWPORT" val="{&quot;height&quot;:666,&quot;width&quot;:11846}"/>
  <p:tag name="KSO_WM_BEAUTIFY_FLAG" val=""/>
</p:tagLst>
</file>

<file path=ppt/tags/tag2.xml><?xml version="1.0" encoding="utf-8"?>
<p:tagLst xmlns:p="http://schemas.openxmlformats.org/presentationml/2006/main">
  <p:tag name="MH" val="20170401212220"/>
  <p:tag name="MH_LIBRARY" val="CONTENTS"/>
  <p:tag name="MH_TYPE" val="ENTRY"/>
  <p:tag name="ID" val="547146"/>
  <p:tag name="MH_ORDER" val="1"/>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UNIT_PLACING_PICTURE_USER_VIEWPORT" val="{&quot;height&quot;:666,&quot;width&quot;:11846}"/>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MH" val="20170401212220"/>
  <p:tag name="MH_LIBRARY" val="CONTENTS"/>
  <p:tag name="MH_TYPE" val="TITLE"/>
  <p:tag name="ID" val="547146"/>
</p:tagLst>
</file>

<file path=ppt/tags/tag24.xml><?xml version="1.0" encoding="utf-8"?>
<p:tagLst xmlns:p="http://schemas.openxmlformats.org/presentationml/2006/main">
  <p:tag name="MH" val="20170401212220"/>
  <p:tag name="MH_LIBRARY" val="CONTENTS"/>
  <p:tag name="MH_TYPE" val="NUMBER"/>
  <p:tag name="ID" val="547146"/>
  <p:tag name="MH_ORDER" val="NUMBER"/>
</p:tagLst>
</file>

<file path=ppt/tags/tag25.xml><?xml version="1.0" encoding="utf-8"?>
<p:tagLst xmlns:p="http://schemas.openxmlformats.org/presentationml/2006/main">
  <p:tag name="KSO_WM_UNIT_PLACING_PICTURE_USER_VIEWPORT" val="{&quot;height&quot;:666,&quot;width&quot;:11846}"/>
</p:tagLst>
</file>

<file path=ppt/tags/tag26.xml><?xml version="1.0" encoding="utf-8"?>
<p:tagLst xmlns:p="http://schemas.openxmlformats.org/presentationml/2006/main">
  <p:tag name="KSO_WM_UNIT_PLACING_PICTURE_USER_VIEWPORT" val="{&quot;height&quot;:666,&quot;width&quot;:11846}"/>
</p:tagLst>
</file>

<file path=ppt/tags/tag27.xml><?xml version="1.0" encoding="utf-8"?>
<p:tagLst xmlns:p="http://schemas.openxmlformats.org/presentationml/2006/main">
  <p:tag name="KSO_WM_UNIT_PLACING_PICTURE_USER_VIEWPORT" val="{&quot;height&quot;:666,&quot;width&quot;:11846}"/>
</p:tagLst>
</file>

<file path=ppt/tags/tag28.xml><?xml version="1.0" encoding="utf-8"?>
<p:tagLst xmlns:p="http://schemas.openxmlformats.org/presentationml/2006/main">
  <p:tag name="KSO_WM_UNIT_PLACING_PICTURE_USER_VIEWPORT" val="{&quot;height&quot;:666,&quot;width&quot;:11846}"/>
</p:tagLst>
</file>

<file path=ppt/tags/tag29.xml><?xml version="1.0" encoding="utf-8"?>
<p:tagLst xmlns:p="http://schemas.openxmlformats.org/presentationml/2006/main">
  <p:tag name="MH" val="20170401212220"/>
  <p:tag name="MH_LIBRARY" val="CONTENTS"/>
  <p:tag name="MH_TYPE" val="TITLE"/>
  <p:tag name="ID" val="547146"/>
</p:tagLst>
</file>

<file path=ppt/tags/tag3.xml><?xml version="1.0" encoding="utf-8"?>
<p:tagLst xmlns:p="http://schemas.openxmlformats.org/presentationml/2006/main">
  <p:tag name="MH" val="20170401212220"/>
  <p:tag name="MH_LIBRARY" val="CONTENTS"/>
  <p:tag name="MH_TYPE" val="NUMBER"/>
  <p:tag name="ID" val="547146"/>
  <p:tag name="MH_ORDER" val="1"/>
</p:tagLst>
</file>

<file path=ppt/tags/tag30.xml><?xml version="1.0" encoding="utf-8"?>
<p:tagLst xmlns:p="http://schemas.openxmlformats.org/presentationml/2006/main">
  <p:tag name="MH" val="20170401212220"/>
  <p:tag name="MH_LIBRARY" val="CONTENTS"/>
  <p:tag name="MH_TYPE" val="NUMBER"/>
  <p:tag name="ID" val="547146"/>
  <p:tag name="MH_ORDER" val="NUMBER"/>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MH" val="20170401212220"/>
  <p:tag name="MH_LIBRARY" val="CONTENTS"/>
  <p:tag name="MH_TYPE" val="ENTRY"/>
  <p:tag name="ID" val="547146"/>
  <p:tag name="MH_ORDER" val="2"/>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MH" val="20170401212220"/>
  <p:tag name="MH_LIBRARY" val="CONTENTS"/>
  <p:tag name="MH_TYPE" val="NUMBER"/>
  <p:tag name="ID" val="547146"/>
  <p:tag name="MH_ORDER" val="2"/>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MH" val="20170401212220"/>
  <p:tag name="MH_LIBRARY" val="CONTENTS"/>
  <p:tag name="MH_TYPE" val="ENTRY"/>
  <p:tag name="ID" val="547146"/>
  <p:tag name="MH_ORDER" val="3"/>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MH_CONTENTSID" val="290"/>
  <p:tag name="MH_SECTIONID" val="291,292,293,294,"/>
  <p:tag name="KSO_WPP_MARK_KEY" val="96ab9f3a-ef56-4154-ba60-01cc66e49e2a"/>
  <p:tag name="COMMONDATA" val="eyJoZGlkIjoiMTY3OTNhODFkZmQ1ZDY0ZDZkYjNmOWQ2ZDMxNDhmZjEifQ=="/>
</p:tagLst>
</file>

<file path=ppt/tags/tag7.xml><?xml version="1.0" encoding="utf-8"?>
<p:tagLst xmlns:p="http://schemas.openxmlformats.org/presentationml/2006/main">
  <p:tag name="MH" val="20170401212220"/>
  <p:tag name="MH_LIBRARY" val="CONTENTS"/>
  <p:tag name="MH_TYPE" val="NUMBER"/>
  <p:tag name="ID" val="547146"/>
  <p:tag name="MH_ORDER" val="3"/>
</p:tagLst>
</file>

<file path=ppt/tags/tag8.xml><?xml version="1.0" encoding="utf-8"?>
<p:tagLst xmlns:p="http://schemas.openxmlformats.org/presentationml/2006/main">
  <p:tag name="MH" val="20170401212220"/>
  <p:tag name="MH_LIBRARY" val="CONTENTS"/>
  <p:tag name="MH_TYPE" val="TITLE"/>
  <p:tag name="ID" val="547146"/>
</p:tagLst>
</file>

<file path=ppt/tags/tag9.xml><?xml version="1.0" encoding="utf-8"?>
<p:tagLst xmlns:p="http://schemas.openxmlformats.org/presentationml/2006/main">
  <p:tag name="MH" val="20170401212220"/>
  <p:tag name="MH_LIBRARY" val="CONTENTS"/>
  <p:tag name="MH_TYPE" val="NUMBER"/>
  <p:tag name="ID" val="547146"/>
  <p:tag name="MH_ORDER" val="NUMBER"/>
</p:tagLst>
</file>

<file path=ppt/theme/theme1.xml><?xml version="1.0" encoding="utf-8"?>
<a:theme xmlns:a="http://schemas.openxmlformats.org/drawingml/2006/main" name="第一PPT，www.1ppt.com">
  <a:themeElements>
    <a:clrScheme name="自定义 84">
      <a:dk1>
        <a:sysClr val="windowText" lastClr="000000"/>
      </a:dk1>
      <a:lt1>
        <a:sysClr val="window" lastClr="FFFFFF"/>
      </a:lt1>
      <a:dk2>
        <a:srgbClr val="44546A"/>
      </a:dk2>
      <a:lt2>
        <a:srgbClr val="E7E6E6"/>
      </a:lt2>
      <a:accent1>
        <a:srgbClr val="7C10E4"/>
      </a:accent1>
      <a:accent2>
        <a:srgbClr val="2E76F1"/>
      </a:accent2>
      <a:accent3>
        <a:srgbClr val="CF137C"/>
      </a:accent3>
      <a:accent4>
        <a:srgbClr val="073AA1"/>
      </a:accent4>
      <a:accent5>
        <a:srgbClr val="4472C4"/>
      </a:accent5>
      <a:accent6>
        <a:srgbClr val="70AD47"/>
      </a:accent6>
      <a:hlink>
        <a:srgbClr val="0563C1"/>
      </a:hlink>
      <a:folHlink>
        <a:srgbClr val="954F72"/>
      </a:folHlink>
    </a:clrScheme>
    <a:fontScheme name="osy5ed5o">
      <a:majorFont>
        <a:latin typeface=""/>
        <a:ea typeface="微软雅黑"/>
        <a:cs typeface=""/>
      </a:majorFont>
      <a:minorFont>
        <a:latin typeface=""/>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anchor="t">
        <a:noAutofit/>
      </a:bodyPr>
      <a:lstStyle>
        <a:defPPr indent="0" fontAlgn="auto">
          <a:lnSpc>
            <a:spcPct val="125000"/>
          </a:lnSpc>
          <a:spcBef>
            <a:spcPts val="0"/>
          </a:spcBef>
          <a:spcAft>
            <a:spcPts val="0"/>
          </a:spcAft>
          <a:defRPr lang="en-US" sz="2000" b="1">
            <a:latin typeface="宋体" panose="02010600030101010101" pitchFamily="2" charset="-122"/>
            <a:ea typeface="宋体" panose="02010600030101010101" pitchFamily="2" charset="-122"/>
            <a:cs typeface="宋体" panose="02010600030101010101" pitchFamily="2" charset="-122"/>
            <a:sym typeface="+mn-ea"/>
          </a:defRPr>
        </a:defPPr>
      </a:lstStyle>
      <a:style>
        <a:lnRef idx="2">
          <a:schemeClr val="accent2"/>
        </a:lnRef>
        <a:fillRef idx="1">
          <a:schemeClr val="lt1"/>
        </a:fillRef>
        <a:effectRef idx="0">
          <a:schemeClr val="accent2"/>
        </a:effectRef>
        <a:fontRef idx="minor">
          <a:schemeClr val="dk1"/>
        </a:fontRef>
      </a: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3726</Words>
  <Application>WPS 演示</Application>
  <PresentationFormat>全屏显示(16:9)</PresentationFormat>
  <Paragraphs>269</Paragraphs>
  <Slides>28</Slides>
  <Notes>27</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28</vt:i4>
      </vt:variant>
    </vt:vector>
  </HeadingPairs>
  <TitlesOfParts>
    <vt:vector size="39" baseType="lpstr">
      <vt:lpstr>Arial</vt:lpstr>
      <vt:lpstr>宋体</vt:lpstr>
      <vt:lpstr>Wingdings</vt:lpstr>
      <vt:lpstr>等线</vt:lpstr>
      <vt:lpstr>微软雅黑</vt:lpstr>
      <vt:lpstr>Calibri</vt:lpstr>
      <vt:lpstr>方正正黑简体</vt:lpstr>
      <vt:lpstr>黑体</vt:lpstr>
      <vt:lpstr>Calibri</vt:lpstr>
      <vt:lpstr>Arial Unicode MS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舞蹈培训</dc:title>
  <dc:creator>第一PPT</dc:creator>
  <cp:keywords>www.1ppt.com</cp:keywords>
  <dc:description>www.1ppt.com</dc:description>
  <cp:lastModifiedBy>云卷云舒</cp:lastModifiedBy>
  <cp:revision>173</cp:revision>
  <dcterms:created xsi:type="dcterms:W3CDTF">2017-03-04T06:55:00Z</dcterms:created>
  <dcterms:modified xsi:type="dcterms:W3CDTF">2023-09-20T00:41:02Z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136DD368C5274F2A92C6CBBBE0AB38B8_12</vt:lpwstr>
  </property>
  <property fmtid="{D5CDD505-2E9C-101B-9397-08002B2CF9AE}" pid="3" name="KSOProductBuildVer">
    <vt:lpwstr>2052-12.1.0.15374</vt:lpwstr>
  </property>
</Properties>
</file>